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8" r:id="rId6"/>
    <p:sldId id="260" r:id="rId7"/>
    <p:sldId id="262" r:id="rId8"/>
    <p:sldId id="261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944AA-D795-4DFA-AA1E-64CEBA54406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B2734C-DC2D-44E7-8AD8-44BE1E6BFB88}">
      <dgm:prSet custT="1"/>
      <dgm:spPr/>
      <dgm:t>
        <a:bodyPr/>
        <a:lstStyle/>
        <a:p>
          <a:r>
            <a:rPr lang="en-US" sz="1600" dirty="0"/>
            <a:t>Your company is committed to treating all workers with respect and dignity, ensuring safe working conditions, and conducting environmentally responsible, ethical operations. </a:t>
          </a:r>
        </a:p>
      </dgm:t>
    </dgm:pt>
    <dgm:pt modelId="{B17F1CE7-ACFE-49E0-BD07-4F44F0BD084D}" type="parTrans" cxnId="{0094B61D-042F-4ED3-973A-2D4B499B9721}">
      <dgm:prSet/>
      <dgm:spPr/>
      <dgm:t>
        <a:bodyPr/>
        <a:lstStyle/>
        <a:p>
          <a:endParaRPr lang="en-US" sz="1600"/>
        </a:p>
      </dgm:t>
    </dgm:pt>
    <dgm:pt modelId="{A556A45C-1B84-45D5-954B-E723C7553F16}" type="sibTrans" cxnId="{0094B61D-042F-4ED3-973A-2D4B499B9721}">
      <dgm:prSet/>
      <dgm:spPr/>
      <dgm:t>
        <a:bodyPr/>
        <a:lstStyle/>
        <a:p>
          <a:endParaRPr lang="en-US" sz="1600"/>
        </a:p>
      </dgm:t>
    </dgm:pt>
    <dgm:pt modelId="{8BA4001B-8293-4770-82A6-A31BCCAB9345}">
      <dgm:prSet custT="1"/>
      <dgm:spPr/>
      <dgm:t>
        <a:bodyPr/>
        <a:lstStyle/>
        <a:p>
          <a:r>
            <a:rPr lang="en-US" sz="1600" dirty="0"/>
            <a:t>You expect suppliers in your operations and supply chain, and their suppliers, to embrace the following social, environmental, and ethical responsibilities.</a:t>
          </a:r>
        </a:p>
      </dgm:t>
    </dgm:pt>
    <dgm:pt modelId="{18B9EB6D-9968-40AD-B2BC-F47CEB749B23}" type="parTrans" cxnId="{2BF08F3C-F063-4AF2-BC05-73C8A14B0C57}">
      <dgm:prSet/>
      <dgm:spPr/>
      <dgm:t>
        <a:bodyPr/>
        <a:lstStyle/>
        <a:p>
          <a:endParaRPr lang="en-US" sz="1600"/>
        </a:p>
      </dgm:t>
    </dgm:pt>
    <dgm:pt modelId="{0B7C0735-9DCE-4F22-92EB-B85628923CD1}" type="sibTrans" cxnId="{2BF08F3C-F063-4AF2-BC05-73C8A14B0C57}">
      <dgm:prSet/>
      <dgm:spPr/>
      <dgm:t>
        <a:bodyPr/>
        <a:lstStyle/>
        <a:p>
          <a:endParaRPr lang="en-US" sz="1600"/>
        </a:p>
      </dgm:t>
    </dgm:pt>
    <dgm:pt modelId="{1E1E9A92-5388-4125-86B5-407DA44F6722}">
      <dgm:prSet custT="1"/>
      <dgm:spPr/>
      <dgm:t>
        <a:bodyPr/>
        <a:lstStyle/>
        <a:p>
          <a:r>
            <a:rPr lang="en-US" sz="1600" dirty="0"/>
            <a:t>By extension you should expect your partners to embrace similar social, environmental, and ethical responsibilities and to extend those standards to their suppliers and partners. </a:t>
          </a:r>
        </a:p>
      </dgm:t>
    </dgm:pt>
    <dgm:pt modelId="{B3171779-D3AA-4DB0-AB7E-3CBBB84FDD00}" type="parTrans" cxnId="{C77B7D3E-B617-474F-8753-C3897CD0A557}">
      <dgm:prSet/>
      <dgm:spPr/>
      <dgm:t>
        <a:bodyPr/>
        <a:lstStyle/>
        <a:p>
          <a:endParaRPr lang="en-US" sz="1600"/>
        </a:p>
      </dgm:t>
    </dgm:pt>
    <dgm:pt modelId="{7B54F27F-6899-42C3-B7D1-A6E22413D1C3}" type="sibTrans" cxnId="{C77B7D3E-B617-474F-8753-C3897CD0A557}">
      <dgm:prSet/>
      <dgm:spPr/>
      <dgm:t>
        <a:bodyPr/>
        <a:lstStyle/>
        <a:p>
          <a:endParaRPr lang="en-US" sz="1600"/>
        </a:p>
      </dgm:t>
    </dgm:pt>
    <dgm:pt modelId="{B9EFCF6B-0A45-4B18-BC39-3E165EE183E0}">
      <dgm:prSet custT="1"/>
      <dgm:spPr/>
      <dgm:t>
        <a:bodyPr/>
        <a:lstStyle/>
        <a:p>
          <a:r>
            <a:rPr lang="en-US" sz="1600" dirty="0"/>
            <a:t>Codification and communication of a Code of Conduct sets an expectation that your company intends to monitor and enforce compliance. </a:t>
          </a:r>
        </a:p>
      </dgm:t>
    </dgm:pt>
    <dgm:pt modelId="{982C4C57-A46A-47F8-9E70-509343BE2CF6}" type="parTrans" cxnId="{685480E9-6F1B-49E9-BF12-AB61185D7707}">
      <dgm:prSet/>
      <dgm:spPr/>
      <dgm:t>
        <a:bodyPr/>
        <a:lstStyle/>
        <a:p>
          <a:endParaRPr lang="en-US" sz="1600"/>
        </a:p>
      </dgm:t>
    </dgm:pt>
    <dgm:pt modelId="{9BCCBF57-54C0-417D-BA80-B6895F5A98CD}" type="sibTrans" cxnId="{685480E9-6F1B-49E9-BF12-AB61185D7707}">
      <dgm:prSet/>
      <dgm:spPr/>
      <dgm:t>
        <a:bodyPr/>
        <a:lstStyle/>
        <a:p>
          <a:endParaRPr lang="en-US" sz="1600"/>
        </a:p>
      </dgm:t>
    </dgm:pt>
    <dgm:pt modelId="{21DBA0D7-4DEC-4210-A014-2273A0DF770B}" type="pres">
      <dgm:prSet presAssocID="{24E944AA-D795-4DFA-AA1E-64CEBA54406A}" presName="root" presStyleCnt="0">
        <dgm:presLayoutVars>
          <dgm:dir/>
          <dgm:resizeHandles val="exact"/>
        </dgm:presLayoutVars>
      </dgm:prSet>
      <dgm:spPr/>
    </dgm:pt>
    <dgm:pt modelId="{5067F46E-1A56-4FFE-9940-8FD86EBC2AD3}" type="pres">
      <dgm:prSet presAssocID="{6EB2734C-DC2D-44E7-8AD8-44BE1E6BFB88}" presName="compNode" presStyleCnt="0"/>
      <dgm:spPr/>
    </dgm:pt>
    <dgm:pt modelId="{2236F878-CE06-4F0C-9F7F-206FA5CF736A}" type="pres">
      <dgm:prSet presAssocID="{6EB2734C-DC2D-44E7-8AD8-44BE1E6BFB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55381CAE-9DD9-4A5E-B8CD-D3F14BAFC66D}" type="pres">
      <dgm:prSet presAssocID="{6EB2734C-DC2D-44E7-8AD8-44BE1E6BFB88}" presName="spaceRect" presStyleCnt="0"/>
      <dgm:spPr/>
    </dgm:pt>
    <dgm:pt modelId="{57DA88E6-D2D4-487D-A87C-D6291E620BDD}" type="pres">
      <dgm:prSet presAssocID="{6EB2734C-DC2D-44E7-8AD8-44BE1E6BFB88}" presName="textRect" presStyleLbl="revTx" presStyleIdx="0" presStyleCnt="4">
        <dgm:presLayoutVars>
          <dgm:chMax val="1"/>
          <dgm:chPref val="1"/>
        </dgm:presLayoutVars>
      </dgm:prSet>
      <dgm:spPr/>
    </dgm:pt>
    <dgm:pt modelId="{75B4BA13-7D9E-41F9-A4FA-D18AB6FB0B93}" type="pres">
      <dgm:prSet presAssocID="{A556A45C-1B84-45D5-954B-E723C7553F16}" presName="sibTrans" presStyleCnt="0"/>
      <dgm:spPr/>
    </dgm:pt>
    <dgm:pt modelId="{3566DF10-70CC-4E4A-AC9D-D34E06C2CC83}" type="pres">
      <dgm:prSet presAssocID="{8BA4001B-8293-4770-82A6-A31BCCAB9345}" presName="compNode" presStyleCnt="0"/>
      <dgm:spPr/>
    </dgm:pt>
    <dgm:pt modelId="{3F5C3C4B-ABEB-4234-BA88-1EDB2A284BEF}" type="pres">
      <dgm:prSet presAssocID="{8BA4001B-8293-4770-82A6-A31BCCAB9345}" presName="iconRect" presStyleLbl="node1" presStyleIdx="1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86CABFEC-B00F-47E7-BBD2-11FB7144242F}" type="pres">
      <dgm:prSet presAssocID="{8BA4001B-8293-4770-82A6-A31BCCAB9345}" presName="spaceRect" presStyleCnt="0"/>
      <dgm:spPr/>
    </dgm:pt>
    <dgm:pt modelId="{D509FA69-B8C8-416C-831A-744243B36799}" type="pres">
      <dgm:prSet presAssocID="{8BA4001B-8293-4770-82A6-A31BCCAB9345}" presName="textRect" presStyleLbl="revTx" presStyleIdx="1" presStyleCnt="4">
        <dgm:presLayoutVars>
          <dgm:chMax val="1"/>
          <dgm:chPref val="1"/>
        </dgm:presLayoutVars>
      </dgm:prSet>
      <dgm:spPr/>
    </dgm:pt>
    <dgm:pt modelId="{009011F8-0653-4B76-9ED2-CA1A6B6B9C84}" type="pres">
      <dgm:prSet presAssocID="{0B7C0735-9DCE-4F22-92EB-B85628923CD1}" presName="sibTrans" presStyleCnt="0"/>
      <dgm:spPr/>
    </dgm:pt>
    <dgm:pt modelId="{1DA3A76D-3EF9-4866-A8D9-C28056062776}" type="pres">
      <dgm:prSet presAssocID="{1E1E9A92-5388-4125-86B5-407DA44F6722}" presName="compNode" presStyleCnt="0"/>
      <dgm:spPr/>
    </dgm:pt>
    <dgm:pt modelId="{B579D126-143A-4D37-965A-7DFD768906F0}" type="pres">
      <dgm:prSet presAssocID="{1E1E9A92-5388-4125-86B5-407DA44F672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EC289BB6-A3BC-4C0B-8042-1DC0C89EEAD3}" type="pres">
      <dgm:prSet presAssocID="{1E1E9A92-5388-4125-86B5-407DA44F6722}" presName="spaceRect" presStyleCnt="0"/>
      <dgm:spPr/>
    </dgm:pt>
    <dgm:pt modelId="{1F212F89-AEAF-4D1A-A6C2-9D589BD71C1A}" type="pres">
      <dgm:prSet presAssocID="{1E1E9A92-5388-4125-86B5-407DA44F6722}" presName="textRect" presStyleLbl="revTx" presStyleIdx="2" presStyleCnt="4">
        <dgm:presLayoutVars>
          <dgm:chMax val="1"/>
          <dgm:chPref val="1"/>
        </dgm:presLayoutVars>
      </dgm:prSet>
      <dgm:spPr/>
    </dgm:pt>
    <dgm:pt modelId="{D8E82A33-EC44-4151-8A09-5DF47F3E7331}" type="pres">
      <dgm:prSet presAssocID="{7B54F27F-6899-42C3-B7D1-A6E22413D1C3}" presName="sibTrans" presStyleCnt="0"/>
      <dgm:spPr/>
    </dgm:pt>
    <dgm:pt modelId="{58076D45-30F0-4C94-8851-BEF5F838B661}" type="pres">
      <dgm:prSet presAssocID="{B9EFCF6B-0A45-4B18-BC39-3E165EE183E0}" presName="compNode" presStyleCnt="0"/>
      <dgm:spPr/>
    </dgm:pt>
    <dgm:pt modelId="{9F566298-EC60-4229-8A83-18B8C642000F}" type="pres">
      <dgm:prSet presAssocID="{B9EFCF6B-0A45-4B18-BC39-3E165EE183E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57302492-B369-42CA-9EC9-A59A507FFAC9}" type="pres">
      <dgm:prSet presAssocID="{B9EFCF6B-0A45-4B18-BC39-3E165EE183E0}" presName="spaceRect" presStyleCnt="0"/>
      <dgm:spPr/>
    </dgm:pt>
    <dgm:pt modelId="{CBA696C4-5345-44D8-9E87-A126440B90AB}" type="pres">
      <dgm:prSet presAssocID="{B9EFCF6B-0A45-4B18-BC39-3E165EE183E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094B61D-042F-4ED3-973A-2D4B499B9721}" srcId="{24E944AA-D795-4DFA-AA1E-64CEBA54406A}" destId="{6EB2734C-DC2D-44E7-8AD8-44BE1E6BFB88}" srcOrd="0" destOrd="0" parTransId="{B17F1CE7-ACFE-49E0-BD07-4F44F0BD084D}" sibTransId="{A556A45C-1B84-45D5-954B-E723C7553F16}"/>
    <dgm:cxn modelId="{2BF08F3C-F063-4AF2-BC05-73C8A14B0C57}" srcId="{24E944AA-D795-4DFA-AA1E-64CEBA54406A}" destId="{8BA4001B-8293-4770-82A6-A31BCCAB9345}" srcOrd="1" destOrd="0" parTransId="{18B9EB6D-9968-40AD-B2BC-F47CEB749B23}" sibTransId="{0B7C0735-9DCE-4F22-92EB-B85628923CD1}"/>
    <dgm:cxn modelId="{C77B7D3E-B617-474F-8753-C3897CD0A557}" srcId="{24E944AA-D795-4DFA-AA1E-64CEBA54406A}" destId="{1E1E9A92-5388-4125-86B5-407DA44F6722}" srcOrd="2" destOrd="0" parTransId="{B3171779-D3AA-4DB0-AB7E-3CBBB84FDD00}" sibTransId="{7B54F27F-6899-42C3-B7D1-A6E22413D1C3}"/>
    <dgm:cxn modelId="{75F29D78-54CA-421B-9F36-147A6FA5B9B4}" type="presOf" srcId="{6EB2734C-DC2D-44E7-8AD8-44BE1E6BFB88}" destId="{57DA88E6-D2D4-487D-A87C-D6291E620BDD}" srcOrd="0" destOrd="0" presId="urn:microsoft.com/office/officeart/2018/2/layout/IconLabelList"/>
    <dgm:cxn modelId="{D7DC41AB-1E94-4F6D-9A97-4380A6174A81}" type="presOf" srcId="{B9EFCF6B-0A45-4B18-BC39-3E165EE183E0}" destId="{CBA696C4-5345-44D8-9E87-A126440B90AB}" srcOrd="0" destOrd="0" presId="urn:microsoft.com/office/officeart/2018/2/layout/IconLabelList"/>
    <dgm:cxn modelId="{099484B5-4BDA-4176-8423-4E3A98CC97A0}" type="presOf" srcId="{24E944AA-D795-4DFA-AA1E-64CEBA54406A}" destId="{21DBA0D7-4DEC-4210-A014-2273A0DF770B}" srcOrd="0" destOrd="0" presId="urn:microsoft.com/office/officeart/2018/2/layout/IconLabelList"/>
    <dgm:cxn modelId="{F567D8C1-664E-48F7-B324-58FA42D0E4DB}" type="presOf" srcId="{1E1E9A92-5388-4125-86B5-407DA44F6722}" destId="{1F212F89-AEAF-4D1A-A6C2-9D589BD71C1A}" srcOrd="0" destOrd="0" presId="urn:microsoft.com/office/officeart/2018/2/layout/IconLabelList"/>
    <dgm:cxn modelId="{F9B190DF-4C67-42FF-A6B2-274C826AF4BC}" type="presOf" srcId="{8BA4001B-8293-4770-82A6-A31BCCAB9345}" destId="{D509FA69-B8C8-416C-831A-744243B36799}" srcOrd="0" destOrd="0" presId="urn:microsoft.com/office/officeart/2018/2/layout/IconLabelList"/>
    <dgm:cxn modelId="{685480E9-6F1B-49E9-BF12-AB61185D7707}" srcId="{24E944AA-D795-4DFA-AA1E-64CEBA54406A}" destId="{B9EFCF6B-0A45-4B18-BC39-3E165EE183E0}" srcOrd="3" destOrd="0" parTransId="{982C4C57-A46A-47F8-9E70-509343BE2CF6}" sibTransId="{9BCCBF57-54C0-417D-BA80-B6895F5A98CD}"/>
    <dgm:cxn modelId="{6256E88D-23AA-46B7-9D1B-57A73B1F7231}" type="presParOf" srcId="{21DBA0D7-4DEC-4210-A014-2273A0DF770B}" destId="{5067F46E-1A56-4FFE-9940-8FD86EBC2AD3}" srcOrd="0" destOrd="0" presId="urn:microsoft.com/office/officeart/2018/2/layout/IconLabelList"/>
    <dgm:cxn modelId="{AD29B8E6-1971-46E7-B35E-19423870568D}" type="presParOf" srcId="{5067F46E-1A56-4FFE-9940-8FD86EBC2AD3}" destId="{2236F878-CE06-4F0C-9F7F-206FA5CF736A}" srcOrd="0" destOrd="0" presId="urn:microsoft.com/office/officeart/2018/2/layout/IconLabelList"/>
    <dgm:cxn modelId="{8D9D6816-FC86-4CFD-9E8A-6042FD936116}" type="presParOf" srcId="{5067F46E-1A56-4FFE-9940-8FD86EBC2AD3}" destId="{55381CAE-9DD9-4A5E-B8CD-D3F14BAFC66D}" srcOrd="1" destOrd="0" presId="urn:microsoft.com/office/officeart/2018/2/layout/IconLabelList"/>
    <dgm:cxn modelId="{6D842AF2-90AC-435B-8FAE-CA29FA64971C}" type="presParOf" srcId="{5067F46E-1A56-4FFE-9940-8FD86EBC2AD3}" destId="{57DA88E6-D2D4-487D-A87C-D6291E620BDD}" srcOrd="2" destOrd="0" presId="urn:microsoft.com/office/officeart/2018/2/layout/IconLabelList"/>
    <dgm:cxn modelId="{681B9B5C-60B7-44DD-8CE4-2BCC8C2E43DE}" type="presParOf" srcId="{21DBA0D7-4DEC-4210-A014-2273A0DF770B}" destId="{75B4BA13-7D9E-41F9-A4FA-D18AB6FB0B93}" srcOrd="1" destOrd="0" presId="urn:microsoft.com/office/officeart/2018/2/layout/IconLabelList"/>
    <dgm:cxn modelId="{B8DC1763-2F46-4750-91AF-F145DC20F5C2}" type="presParOf" srcId="{21DBA0D7-4DEC-4210-A014-2273A0DF770B}" destId="{3566DF10-70CC-4E4A-AC9D-D34E06C2CC83}" srcOrd="2" destOrd="0" presId="urn:microsoft.com/office/officeart/2018/2/layout/IconLabelList"/>
    <dgm:cxn modelId="{25A14E1F-4342-45E8-94EE-BF06C4EB90A5}" type="presParOf" srcId="{3566DF10-70CC-4E4A-AC9D-D34E06C2CC83}" destId="{3F5C3C4B-ABEB-4234-BA88-1EDB2A284BEF}" srcOrd="0" destOrd="0" presId="urn:microsoft.com/office/officeart/2018/2/layout/IconLabelList"/>
    <dgm:cxn modelId="{1CCC2509-97E7-42E5-BBE1-E98AAF9D9ED6}" type="presParOf" srcId="{3566DF10-70CC-4E4A-AC9D-D34E06C2CC83}" destId="{86CABFEC-B00F-47E7-BBD2-11FB7144242F}" srcOrd="1" destOrd="0" presId="urn:microsoft.com/office/officeart/2018/2/layout/IconLabelList"/>
    <dgm:cxn modelId="{B82D21C9-EC1D-42E6-A8C4-2DDB71FC436D}" type="presParOf" srcId="{3566DF10-70CC-4E4A-AC9D-D34E06C2CC83}" destId="{D509FA69-B8C8-416C-831A-744243B36799}" srcOrd="2" destOrd="0" presId="urn:microsoft.com/office/officeart/2018/2/layout/IconLabelList"/>
    <dgm:cxn modelId="{8840FF14-C41C-4269-9146-88F194A24477}" type="presParOf" srcId="{21DBA0D7-4DEC-4210-A014-2273A0DF770B}" destId="{009011F8-0653-4B76-9ED2-CA1A6B6B9C84}" srcOrd="3" destOrd="0" presId="urn:microsoft.com/office/officeart/2018/2/layout/IconLabelList"/>
    <dgm:cxn modelId="{7465A956-E49A-4285-9088-2FBC30F881AE}" type="presParOf" srcId="{21DBA0D7-4DEC-4210-A014-2273A0DF770B}" destId="{1DA3A76D-3EF9-4866-A8D9-C28056062776}" srcOrd="4" destOrd="0" presId="urn:microsoft.com/office/officeart/2018/2/layout/IconLabelList"/>
    <dgm:cxn modelId="{39D2DA34-22E3-420A-9E4F-52A073397B4A}" type="presParOf" srcId="{1DA3A76D-3EF9-4866-A8D9-C28056062776}" destId="{B579D126-143A-4D37-965A-7DFD768906F0}" srcOrd="0" destOrd="0" presId="urn:microsoft.com/office/officeart/2018/2/layout/IconLabelList"/>
    <dgm:cxn modelId="{246BA3DA-45D1-4EC7-9D66-B780FF17D040}" type="presParOf" srcId="{1DA3A76D-3EF9-4866-A8D9-C28056062776}" destId="{EC289BB6-A3BC-4C0B-8042-1DC0C89EEAD3}" srcOrd="1" destOrd="0" presId="urn:microsoft.com/office/officeart/2018/2/layout/IconLabelList"/>
    <dgm:cxn modelId="{743DEBC7-06C0-47C5-8777-B5C8634314EA}" type="presParOf" srcId="{1DA3A76D-3EF9-4866-A8D9-C28056062776}" destId="{1F212F89-AEAF-4D1A-A6C2-9D589BD71C1A}" srcOrd="2" destOrd="0" presId="urn:microsoft.com/office/officeart/2018/2/layout/IconLabelList"/>
    <dgm:cxn modelId="{3951CB12-A34E-47EB-862F-FFE906EE202A}" type="presParOf" srcId="{21DBA0D7-4DEC-4210-A014-2273A0DF770B}" destId="{D8E82A33-EC44-4151-8A09-5DF47F3E7331}" srcOrd="5" destOrd="0" presId="urn:microsoft.com/office/officeart/2018/2/layout/IconLabelList"/>
    <dgm:cxn modelId="{C105B87D-47A7-436D-A96F-1E011065138F}" type="presParOf" srcId="{21DBA0D7-4DEC-4210-A014-2273A0DF770B}" destId="{58076D45-30F0-4C94-8851-BEF5F838B661}" srcOrd="6" destOrd="0" presId="urn:microsoft.com/office/officeart/2018/2/layout/IconLabelList"/>
    <dgm:cxn modelId="{79E1A7ED-4377-428D-8B33-0D8DCACBA632}" type="presParOf" srcId="{58076D45-30F0-4C94-8851-BEF5F838B661}" destId="{9F566298-EC60-4229-8A83-18B8C642000F}" srcOrd="0" destOrd="0" presId="urn:microsoft.com/office/officeart/2018/2/layout/IconLabelList"/>
    <dgm:cxn modelId="{C5E08D4B-21E0-42DE-B5DB-FAE07AF52E37}" type="presParOf" srcId="{58076D45-30F0-4C94-8851-BEF5F838B661}" destId="{57302492-B369-42CA-9EC9-A59A507FFAC9}" srcOrd="1" destOrd="0" presId="urn:microsoft.com/office/officeart/2018/2/layout/IconLabelList"/>
    <dgm:cxn modelId="{4A55CCF9-D3DA-4888-B40C-9D74E8A4616F}" type="presParOf" srcId="{58076D45-30F0-4C94-8851-BEF5F838B661}" destId="{CBA696C4-5345-44D8-9E87-A126440B90A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6F878-CE06-4F0C-9F7F-206FA5CF736A}">
      <dsp:nvSpPr>
        <dsp:cNvPr id="0" name=""/>
        <dsp:cNvSpPr/>
      </dsp:nvSpPr>
      <dsp:spPr>
        <a:xfrm>
          <a:off x="807645" y="751731"/>
          <a:ext cx="1070842" cy="10708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A88E6-D2D4-487D-A87C-D6291E620BDD}">
      <dsp:nvSpPr>
        <dsp:cNvPr id="0" name=""/>
        <dsp:cNvSpPr/>
      </dsp:nvSpPr>
      <dsp:spPr>
        <a:xfrm>
          <a:off x="153241" y="2289718"/>
          <a:ext cx="237965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Your company is committed to treating all workers with respect and dignity, ensuring safe working conditions, and conducting environmentally responsible, ethical operations. </a:t>
          </a:r>
        </a:p>
      </dsp:txBody>
      <dsp:txXfrm>
        <a:off x="153241" y="2289718"/>
        <a:ext cx="2379650" cy="1575000"/>
      </dsp:txXfrm>
    </dsp:sp>
    <dsp:sp modelId="{3F5C3C4B-ABEB-4234-BA88-1EDB2A284BEF}">
      <dsp:nvSpPr>
        <dsp:cNvPr id="0" name=""/>
        <dsp:cNvSpPr/>
      </dsp:nvSpPr>
      <dsp:spPr>
        <a:xfrm>
          <a:off x="3603734" y="751731"/>
          <a:ext cx="1070842" cy="1070842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9FA69-B8C8-416C-831A-744243B36799}">
      <dsp:nvSpPr>
        <dsp:cNvPr id="0" name=""/>
        <dsp:cNvSpPr/>
      </dsp:nvSpPr>
      <dsp:spPr>
        <a:xfrm>
          <a:off x="2949330" y="2289718"/>
          <a:ext cx="237965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 expect suppliers in your operations and supply chain, and their suppliers, to embrace the following social, environmental, and ethical responsibilities.</a:t>
          </a:r>
        </a:p>
      </dsp:txBody>
      <dsp:txXfrm>
        <a:off x="2949330" y="2289718"/>
        <a:ext cx="2379650" cy="1575000"/>
      </dsp:txXfrm>
    </dsp:sp>
    <dsp:sp modelId="{B579D126-143A-4D37-965A-7DFD768906F0}">
      <dsp:nvSpPr>
        <dsp:cNvPr id="0" name=""/>
        <dsp:cNvSpPr/>
      </dsp:nvSpPr>
      <dsp:spPr>
        <a:xfrm>
          <a:off x="6399823" y="751731"/>
          <a:ext cx="1070842" cy="10708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12F89-AEAF-4D1A-A6C2-9D589BD71C1A}">
      <dsp:nvSpPr>
        <dsp:cNvPr id="0" name=""/>
        <dsp:cNvSpPr/>
      </dsp:nvSpPr>
      <dsp:spPr>
        <a:xfrm>
          <a:off x="5745419" y="2289718"/>
          <a:ext cx="237965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By extension you should expect your partners to embrace similar social, environmental, and ethical responsibilities and to extend those standards to their suppliers and partners. </a:t>
          </a:r>
        </a:p>
      </dsp:txBody>
      <dsp:txXfrm>
        <a:off x="5745419" y="2289718"/>
        <a:ext cx="2379650" cy="1575000"/>
      </dsp:txXfrm>
    </dsp:sp>
    <dsp:sp modelId="{9F566298-EC60-4229-8A83-18B8C642000F}">
      <dsp:nvSpPr>
        <dsp:cNvPr id="0" name=""/>
        <dsp:cNvSpPr/>
      </dsp:nvSpPr>
      <dsp:spPr>
        <a:xfrm>
          <a:off x="9195911" y="751731"/>
          <a:ext cx="1070842" cy="10708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696C4-5345-44D8-9E87-A126440B90AB}">
      <dsp:nvSpPr>
        <dsp:cNvPr id="0" name=""/>
        <dsp:cNvSpPr/>
      </dsp:nvSpPr>
      <dsp:spPr>
        <a:xfrm>
          <a:off x="8541508" y="2289718"/>
          <a:ext cx="237965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Codification and communication of a Code of Conduct sets an expectation that your company intends to monitor and enforce compliance. </a:t>
          </a:r>
        </a:p>
      </dsp:txBody>
      <dsp:txXfrm>
        <a:off x="8541508" y="2289718"/>
        <a:ext cx="2379650" cy="157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rgbClr val="6F6F6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rgbClr val="6F6F6F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CAA1-F36D-4800-9DAD-E69BD5FF008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3871834-F11F-48B9-AEAF-091847DEA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344" y="6422000"/>
            <a:ext cx="1952129" cy="3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7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FCBCAA1-F36D-4800-9DAD-E69BD5FF00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24BB364-BACC-4857-8CAC-8118E2DBC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607" y="649287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hape 1756">
            <a:extLst>
              <a:ext uri="{FF2B5EF4-FFF2-40B4-BE49-F238E27FC236}">
                <a16:creationId xmlns:a16="http://schemas.microsoft.com/office/drawing/2014/main" id="{C6E51B02-C32C-4CF2-8AAB-CA876BE88D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9278" y="1788049"/>
            <a:ext cx="3212559" cy="29997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6F6F6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Shape 1757">
            <a:extLst>
              <a:ext uri="{FF2B5EF4-FFF2-40B4-BE49-F238E27FC236}">
                <a16:creationId xmlns:a16="http://schemas.microsoft.com/office/drawing/2014/main" id="{6D8C2003-C606-4A59-96F2-CA7504AA75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25389" y="1015849"/>
            <a:ext cx="6720288" cy="45441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/>
          <a:lstStyle>
            <a:lvl1pPr marL="342900" lvl="0" indent="-26193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ts val="1900"/>
              <a:buChar char="●"/>
              <a:defRPr sz="1425">
                <a:solidFill>
                  <a:srgbClr val="6F6F6F"/>
                </a:solidFill>
              </a:defRPr>
            </a:lvl1pPr>
            <a:lvl2pPr marL="685800" lvl="1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200">
                <a:solidFill>
                  <a:schemeClr val="dk2"/>
                </a:solidFill>
              </a:defRPr>
            </a:lvl2pPr>
            <a:lvl3pPr marL="1028700" lvl="2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200">
                <a:solidFill>
                  <a:schemeClr val="dk2"/>
                </a:solidFill>
              </a:defRPr>
            </a:lvl3pPr>
            <a:lvl4pPr marL="1371600" lvl="3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200">
                <a:solidFill>
                  <a:schemeClr val="dk2"/>
                </a:solidFill>
              </a:defRPr>
            </a:lvl4pPr>
            <a:lvl5pPr marL="1714500" lvl="4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200">
                <a:solidFill>
                  <a:schemeClr val="dk2"/>
                </a:solidFill>
              </a:defRPr>
            </a:lvl5pPr>
            <a:lvl6pPr marL="2057400" lvl="5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200">
                <a:solidFill>
                  <a:schemeClr val="dk2"/>
                </a:solidFill>
              </a:defRPr>
            </a:lvl6pPr>
            <a:lvl7pPr marL="2400300" lvl="6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200">
                <a:solidFill>
                  <a:schemeClr val="dk2"/>
                </a:solidFill>
              </a:defRPr>
            </a:lvl7pPr>
            <a:lvl8pPr marL="2743200" lvl="7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200">
                <a:solidFill>
                  <a:schemeClr val="dk2"/>
                </a:solidFill>
              </a:defRPr>
            </a:lvl8pPr>
            <a:lvl9pPr marL="3086100" lvl="8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BB3533-76E8-48B6-A884-8745B6630B46}"/>
              </a:ext>
            </a:extLst>
          </p:cNvPr>
          <p:cNvCxnSpPr/>
          <p:nvPr/>
        </p:nvCxnSpPr>
        <p:spPr>
          <a:xfrm>
            <a:off x="4296579" y="1630499"/>
            <a:ext cx="0" cy="317285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A3905A4-4DE3-4229-BFE3-D8AB04402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344" y="6422000"/>
            <a:ext cx="1952129" cy="3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4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FCBCAA1-F36D-4800-9DAD-E69BD5FF00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24BB364-BACC-4857-8CAC-8118E2DBC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607" y="649287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hape 1756">
            <a:extLst>
              <a:ext uri="{FF2B5EF4-FFF2-40B4-BE49-F238E27FC236}">
                <a16:creationId xmlns:a16="http://schemas.microsoft.com/office/drawing/2014/main" id="{C6E51B02-C32C-4CF2-8AAB-CA876BE88D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05800" y="1752600"/>
            <a:ext cx="3212559" cy="29997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6F6F6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Shape 1757">
            <a:extLst>
              <a:ext uri="{FF2B5EF4-FFF2-40B4-BE49-F238E27FC236}">
                <a16:creationId xmlns:a16="http://schemas.microsoft.com/office/drawing/2014/main" id="{6D8C2003-C606-4A59-96F2-CA7504AA75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" y="990600"/>
            <a:ext cx="6720288" cy="45441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/>
          <a:lstStyle>
            <a:lvl1pPr marL="342900" lvl="0" indent="-26193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ts val="1900"/>
              <a:buChar char="●"/>
              <a:defRPr sz="1425">
                <a:solidFill>
                  <a:srgbClr val="6F6F6F"/>
                </a:solidFill>
              </a:defRPr>
            </a:lvl1pPr>
            <a:lvl2pPr marL="685800" lvl="1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200">
                <a:solidFill>
                  <a:schemeClr val="dk2"/>
                </a:solidFill>
              </a:defRPr>
            </a:lvl2pPr>
            <a:lvl3pPr marL="1028700" lvl="2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200">
                <a:solidFill>
                  <a:schemeClr val="dk2"/>
                </a:solidFill>
              </a:defRPr>
            </a:lvl3pPr>
            <a:lvl4pPr marL="1371600" lvl="3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200">
                <a:solidFill>
                  <a:schemeClr val="dk2"/>
                </a:solidFill>
              </a:defRPr>
            </a:lvl4pPr>
            <a:lvl5pPr marL="1714500" lvl="4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200">
                <a:solidFill>
                  <a:schemeClr val="dk2"/>
                </a:solidFill>
              </a:defRPr>
            </a:lvl5pPr>
            <a:lvl6pPr marL="2057400" lvl="5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200">
                <a:solidFill>
                  <a:schemeClr val="dk2"/>
                </a:solidFill>
              </a:defRPr>
            </a:lvl6pPr>
            <a:lvl7pPr marL="2400300" lvl="6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200">
                <a:solidFill>
                  <a:schemeClr val="dk2"/>
                </a:solidFill>
              </a:defRPr>
            </a:lvl7pPr>
            <a:lvl8pPr marL="2743200" lvl="7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200">
                <a:solidFill>
                  <a:schemeClr val="dk2"/>
                </a:solidFill>
              </a:defRPr>
            </a:lvl8pPr>
            <a:lvl9pPr marL="3086100" lvl="8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BB3533-76E8-48B6-A884-8745B6630B46}"/>
              </a:ext>
            </a:extLst>
          </p:cNvPr>
          <p:cNvCxnSpPr/>
          <p:nvPr/>
        </p:nvCxnSpPr>
        <p:spPr>
          <a:xfrm>
            <a:off x="7924800" y="1676400"/>
            <a:ext cx="0" cy="317285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EC5A413-3D99-45D6-AC7B-49CBAC26B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344" y="6422000"/>
            <a:ext cx="1952129" cy="3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47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Grey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CBCAA1-F36D-4800-9DAD-E69BD5FF008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737F582-B853-4C4C-A8E6-4BEB5AEAB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607" y="6492877"/>
            <a:ext cx="3922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F2D4AD-559A-45D3-A28B-CE2F49681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344" y="6422000"/>
            <a:ext cx="1952129" cy="3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41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CBCAA1-F36D-4800-9DAD-E69BD5FF008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8A522FC-6EA6-40DC-AC93-3926D414B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7819" y="6362218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14A7DD-6E23-4954-A478-17B4FE1CD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344" y="6422000"/>
            <a:ext cx="1952129" cy="3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03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2_ 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1209" y="0"/>
            <a:ext cx="40507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077200" y="0"/>
            <a:ext cx="64008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533400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00" y="2865121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5875"/>
            <a:ext cx="131202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CBCAA1-F36D-4800-9DAD-E69BD5FF008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8A522FC-6EA6-40DC-AC93-3926D414B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324600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7967AE-DC6F-47E8-A2DD-EFF0C0882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6324600"/>
            <a:ext cx="1952129" cy="3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99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41426"/>
            <a:ext cx="12188825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CAA1-F36D-4800-9DAD-E69BD5FF008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DC797E5-1F6C-413F-9872-68AC9679B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607" y="649287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6C0080-C552-4C13-898D-FAB78F01D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344" y="6422000"/>
            <a:ext cx="1952129" cy="3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6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CAA1-F36D-4800-9DAD-E69BD5FF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91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8">
    <p:bg>
      <p:bgPr>
        <a:solidFill>
          <a:srgbClr val="FFFFFF"/>
        </a:solidFill>
        <a:effectLst/>
      </p:bgPr>
    </p:bg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Shape 175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fld id="{6FCBCAA1-F36D-4800-9DAD-E69BD5FF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10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3">
    <p:bg>
      <p:bgPr>
        <a:solidFill>
          <a:srgbClr val="FFFFFF"/>
        </a:solidFill>
        <a:effectLst/>
      </p:bgPr>
    </p:bg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Shape 1613"/>
          <p:cNvSpPr txBox="1">
            <a:spLocks noGrp="1"/>
          </p:cNvSpPr>
          <p:nvPr>
            <p:ph type="ctrTitle"/>
          </p:nvPr>
        </p:nvSpPr>
        <p:spPr>
          <a:xfrm>
            <a:off x="431067" y="1030467"/>
            <a:ext cx="3605700" cy="4186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27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2775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2775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2775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2775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2775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2775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2775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2775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14" name="Shape 1614"/>
          <p:cNvSpPr txBox="1">
            <a:spLocks noGrp="1"/>
          </p:cNvSpPr>
          <p:nvPr>
            <p:ph type="sldNum" idx="12"/>
          </p:nvPr>
        </p:nvSpPr>
        <p:spPr>
          <a:xfrm>
            <a:off x="10822886" y="37868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CBCAA1-F36D-4800-9DAD-E69BD5FF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5">
    <p:bg>
      <p:bgPr>
        <a:solidFill>
          <a:srgbClr val="FFFFFF"/>
        </a:solidFill>
        <a:effectLst/>
      </p:bgPr>
    </p:bg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Shape 1748"/>
          <p:cNvSpPr txBox="1">
            <a:spLocks noGrp="1"/>
          </p:cNvSpPr>
          <p:nvPr>
            <p:ph type="title"/>
          </p:nvPr>
        </p:nvSpPr>
        <p:spPr>
          <a:xfrm>
            <a:off x="468801" y="3649133"/>
            <a:ext cx="5330100" cy="1852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75" b="1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75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75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75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75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75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75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75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75" b="1">
                <a:solidFill>
                  <a:srgbClr val="21212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49" name="Shape 174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fld id="{6FCBCAA1-F36D-4800-9DAD-E69BD5FF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4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CAA1-F36D-4800-9DAD-E69BD5FF00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8A9709-5BC9-40EF-92E9-B5D108998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607" y="649287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30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1 - Blue">
    <p:bg>
      <p:bgPr>
        <a:solidFill>
          <a:srgbClr val="FFFFFF"/>
        </a:solidFill>
        <a:effectLst/>
      </p:bgPr>
    </p:bg>
    <p:spTree>
      <p:nvGrpSpPr>
        <p:cNvPr id="1" name="Shape 4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2" name="Shape 4662"/>
          <p:cNvSpPr txBox="1">
            <a:spLocks noGrp="1"/>
          </p:cNvSpPr>
          <p:nvPr>
            <p:ph type="title"/>
          </p:nvPr>
        </p:nvSpPr>
        <p:spPr>
          <a:xfrm>
            <a:off x="398134" y="2835533"/>
            <a:ext cx="10239300" cy="87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63" name="Shape 4663"/>
          <p:cNvSpPr txBox="1">
            <a:spLocks noGrp="1"/>
          </p:cNvSpPr>
          <p:nvPr>
            <p:ph type="title" idx="2"/>
          </p:nvPr>
        </p:nvSpPr>
        <p:spPr>
          <a:xfrm>
            <a:off x="398134" y="3511933"/>
            <a:ext cx="10239300" cy="87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97222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3 - Yellow">
    <p:bg>
      <p:bgPr>
        <a:solidFill>
          <a:srgbClr val="FFFFFF"/>
        </a:solidFill>
        <a:effectLst/>
      </p:bgPr>
    </p:bg>
    <p:spTree>
      <p:nvGrpSpPr>
        <p:cNvPr id="1" name="Shape 4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3" name="Shape 4723"/>
          <p:cNvSpPr txBox="1">
            <a:spLocks noGrp="1"/>
          </p:cNvSpPr>
          <p:nvPr>
            <p:ph type="title"/>
          </p:nvPr>
        </p:nvSpPr>
        <p:spPr>
          <a:xfrm>
            <a:off x="398134" y="2835533"/>
            <a:ext cx="10239300" cy="87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24" name="Shape 4724"/>
          <p:cNvSpPr txBox="1">
            <a:spLocks noGrp="1"/>
          </p:cNvSpPr>
          <p:nvPr>
            <p:ph type="title" idx="2"/>
          </p:nvPr>
        </p:nvSpPr>
        <p:spPr>
          <a:xfrm>
            <a:off x="398134" y="3511933"/>
            <a:ext cx="10239300" cy="87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6311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09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6192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444238"/>
            <a:ext cx="4937760" cy="442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444239"/>
            <a:ext cx="4937760" cy="442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CAA1-F36D-4800-9DAD-E69BD5FF008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EB8DDBA-40EE-4EF4-BB88-6C1BF4DBF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607" y="649287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7987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41850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162086"/>
            <a:ext cx="4937760" cy="379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341850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162086"/>
            <a:ext cx="4937760" cy="379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CAA1-F36D-4800-9DAD-E69BD5FF00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9716D0C-F51E-4E7B-A410-351E8736D9E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09607" y="649287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6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CAA1-F36D-4800-9DAD-E69BD5FF008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A64C52B-2AC9-4BE9-9402-6C337E3A7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607" y="649287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6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FCBCAA1-F36D-4800-9DAD-E69BD5FF00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24BB364-BACC-4857-8CAC-8118E2DBC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607" y="649287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094B1E5-1530-4CE4-8251-743F71F70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946" y="286605"/>
            <a:ext cx="5966735" cy="704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F59692-0A98-4601-8FF0-367ABCBC2F68}"/>
              </a:ext>
            </a:extLst>
          </p:cNvPr>
          <p:cNvCxnSpPr>
            <a:cxnSpLocks/>
          </p:cNvCxnSpPr>
          <p:nvPr/>
        </p:nvCxnSpPr>
        <p:spPr>
          <a:xfrm>
            <a:off x="5145451" y="1156731"/>
            <a:ext cx="591249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8E8DC-F9DE-4C1B-A9AF-B8448C456C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11764" y="1465263"/>
            <a:ext cx="6080125" cy="4616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6956D0-6CA0-4C96-BDFE-E8A3321D79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2"/>
            <a:ext cx="5155895" cy="63341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FE9B7C-C4E5-4974-8D5B-767C7A783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6400800"/>
            <a:ext cx="1952129" cy="3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5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257800" y="152400"/>
            <a:ext cx="1312025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FCBCAA1-F36D-4800-9DAD-E69BD5FF00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24BB364-BACC-4857-8CAC-8118E2DBC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607" y="649287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094B1E5-1530-4CE4-8251-743F71F70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82" y="269142"/>
            <a:ext cx="5966735" cy="704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F59692-0A98-4601-8FF0-367ABCBC2F68}"/>
              </a:ext>
            </a:extLst>
          </p:cNvPr>
          <p:cNvCxnSpPr>
            <a:cxnSpLocks/>
          </p:cNvCxnSpPr>
          <p:nvPr/>
        </p:nvCxnSpPr>
        <p:spPr>
          <a:xfrm>
            <a:off x="390887" y="1139268"/>
            <a:ext cx="591249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8E8DC-F9DE-4C1B-A9AF-B8448C456C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6080125" cy="4616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6956D0-6CA0-4C96-BDFE-E8A3321D79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12097" y="6263"/>
            <a:ext cx="5155895" cy="63341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FE9B7C-C4E5-4974-8D5B-767C7A783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6400800"/>
            <a:ext cx="1952129" cy="3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6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C6FC-4899-429F-ACFC-E4D92F7EE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2AD52-3890-4519-9850-FC07D9907A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C41C1-D2E7-43D6-BE56-10FD16D93A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CBCAA1-F36D-4800-9DAD-E69BD5FF008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364E2-8CD3-4960-95FF-C0C9C771C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1" r="16271" b="-1"/>
          <a:stretch>
            <a:fillRect/>
          </a:stretch>
        </p:blipFill>
        <p:spPr>
          <a:xfrm>
            <a:off x="5354416" y="0"/>
            <a:ext cx="6837583" cy="63246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800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FCBCAA1-F36D-4800-9DAD-E69BD5FF00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24BB364-BACC-4857-8CAC-8118E2DBC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607" y="649287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6A19CC-FCAF-457A-9063-D12A12D40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344" y="6422000"/>
            <a:ext cx="1952129" cy="3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2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14652"/>
            <a:ext cx="121920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704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67329"/>
            <a:ext cx="10058400" cy="45017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607" y="6481860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33837" y="14000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fld id="{6FCBCAA1-F36D-4800-9DAD-E69BD5FF008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0983" y="1156731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40AC836-A50F-440B-90FD-7D28301D2A9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43344" y="6422000"/>
            <a:ext cx="1952129" cy="3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9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7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globalcompact.org/library/2" TargetMode="External"/><Relationship Id="rId2" Type="http://schemas.openxmlformats.org/officeDocument/2006/relationships/hyperlink" Target="http://www.responsiblebusiness.org/standards/code-of-conduct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acquisition.gov/browsefar" TargetMode="External"/><Relationship Id="rId5" Type="http://schemas.openxmlformats.org/officeDocument/2006/relationships/hyperlink" Target="https://www.w3.org/WAI/intro/wcag" TargetMode="External"/><Relationship Id="rId4" Type="http://schemas.openxmlformats.org/officeDocument/2006/relationships/hyperlink" Target="http://www.un.org/en/universal-declaration-human-rights/inde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nesys.com/resources/legal/Genesys_Business_Partner_Code_of_Conduct.pdf" TargetMode="External"/><Relationship Id="rId13" Type="http://schemas.openxmlformats.org/officeDocument/2006/relationships/hyperlink" Target="https://www.oracle.com/partners/en/how-to-do-business/opn-agreements-and-policies/019520.pdf" TargetMode="External"/><Relationship Id="rId3" Type="http://schemas.openxmlformats.org/officeDocument/2006/relationships/hyperlink" Target="https://www.bbb.org/globalassets/bbb-business-partner-code.pdf" TargetMode="External"/><Relationship Id="rId7" Type="http://schemas.openxmlformats.org/officeDocument/2006/relationships/hyperlink" Target="https://www.f5.com/pdf/customer-support/partner-code-of-conduct.pdf" TargetMode="External"/><Relationship Id="rId12" Type="http://schemas.openxmlformats.org/officeDocument/2006/relationships/hyperlink" Target="https://www.merck.com/about/how-we-operate/code-of-conduct/pdfs/mbpcoc_english.pdf" TargetMode="External"/><Relationship Id="rId2" Type="http://schemas.openxmlformats.org/officeDocument/2006/relationships/hyperlink" Target="https://www.adobe.com/content/dam/cc/en/corporate-responsibility/pdfs/adobe-business-partner-code-of-conduc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isai.com/sustainability/partner/guidelines/index.html" TargetMode="External"/><Relationship Id="rId11" Type="http://schemas.openxmlformats.org/officeDocument/2006/relationships/hyperlink" Target="https://www.juniper.net/assets/us/en/local/pdf/additional-resources/business-partner-code-of-conduct.pdf" TargetMode="External"/><Relationship Id="rId5" Type="http://schemas.openxmlformats.org/officeDocument/2006/relationships/hyperlink" Target="https://support.discordapp.com/hc/en-us/articles/360024871991-Discord-Partnership-Code-of-Conduct" TargetMode="External"/><Relationship Id="rId10" Type="http://schemas.openxmlformats.org/officeDocument/2006/relationships/hyperlink" Target="https://www.ibm.com/partnerworld/program/code-of-conduct" TargetMode="External"/><Relationship Id="rId4" Type="http://schemas.openxmlformats.org/officeDocument/2006/relationships/hyperlink" Target="https://assets.bosch.com/media/global/sustainability/strategy/values_and_responsibility/code-of-conduct-for-business-partners.pdf" TargetMode="External"/><Relationship Id="rId9" Type="http://schemas.openxmlformats.org/officeDocument/2006/relationships/hyperlink" Target="https://partner.huawei.com/web/worldwide/code-of-conduct-for-partner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nesys.com/resources/legal/Genesys_Business_Partner_Code_of_Conduct.pdf" TargetMode="External"/><Relationship Id="rId13" Type="http://schemas.openxmlformats.org/officeDocument/2006/relationships/hyperlink" Target="https://www.oracle.com/partners/en/how-to-do-business/opn-agreements-and-policies/019520.pdf" TargetMode="External"/><Relationship Id="rId3" Type="http://schemas.openxmlformats.org/officeDocument/2006/relationships/hyperlink" Target="https://www.bbb.org/globalassets/bbb-business-partner-code.pdf" TargetMode="External"/><Relationship Id="rId7" Type="http://schemas.openxmlformats.org/officeDocument/2006/relationships/hyperlink" Target="https://www.f5.com/pdf/customer-support/partner-code-of-conduct.pdf" TargetMode="External"/><Relationship Id="rId12" Type="http://schemas.openxmlformats.org/officeDocument/2006/relationships/hyperlink" Target="https://www.merck.com/about/how-we-operate/code-of-conduct/pdfs/mbpcoc_english.pdf" TargetMode="External"/><Relationship Id="rId2" Type="http://schemas.openxmlformats.org/officeDocument/2006/relationships/hyperlink" Target="https://www.adobe.com/content/dam/cc/en/corporate-responsibility/pdfs/adobe-business-partner-code-of-conduc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isai.com/sustainability/partner/guidelines/index.html" TargetMode="External"/><Relationship Id="rId11" Type="http://schemas.openxmlformats.org/officeDocument/2006/relationships/hyperlink" Target="https://www.juniper.net/assets/us/en/local/pdf/additional-resources/business-partner-code-of-conduct.pdf" TargetMode="External"/><Relationship Id="rId5" Type="http://schemas.openxmlformats.org/officeDocument/2006/relationships/hyperlink" Target="https://support.discordapp.com/hc/en-us/articles/360024871991-Discord-Partnership-Code-of-Conduct" TargetMode="External"/><Relationship Id="rId10" Type="http://schemas.openxmlformats.org/officeDocument/2006/relationships/hyperlink" Target="https://www.ibm.com/partnerworld/program/code-of-conduct" TargetMode="External"/><Relationship Id="rId4" Type="http://schemas.openxmlformats.org/officeDocument/2006/relationships/hyperlink" Target="https://assets.bosch.com/media/global/sustainability/strategy/values_and_responsibility/code-of-conduct-for-business-partners.pdf" TargetMode="External"/><Relationship Id="rId9" Type="http://schemas.openxmlformats.org/officeDocument/2006/relationships/hyperlink" Target="https://partner.huawei.com/web/worldwide/code-of-conduct-for-partner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nesys.com/resources/legal/Genesys_Business_Partner_Code_of_Conduct.pdf" TargetMode="External"/><Relationship Id="rId13" Type="http://schemas.openxmlformats.org/officeDocument/2006/relationships/hyperlink" Target="https://www.oracle.com/partners/en/how-to-do-business/opn-agreements-and-policies/019520.pdf" TargetMode="External"/><Relationship Id="rId3" Type="http://schemas.openxmlformats.org/officeDocument/2006/relationships/hyperlink" Target="https://www.bbb.org/globalassets/bbb-business-partner-code.pdf" TargetMode="External"/><Relationship Id="rId7" Type="http://schemas.openxmlformats.org/officeDocument/2006/relationships/hyperlink" Target="https://www.f5.com/pdf/customer-support/partner-code-of-conduct.pdf" TargetMode="External"/><Relationship Id="rId12" Type="http://schemas.openxmlformats.org/officeDocument/2006/relationships/hyperlink" Target="https://www.merck.com/about/how-we-operate/code-of-conduct/pdfs/mbpcoc_english.pdf" TargetMode="External"/><Relationship Id="rId2" Type="http://schemas.openxmlformats.org/officeDocument/2006/relationships/hyperlink" Target="https://www.adobe.com/content/dam/cc/en/corporate-responsibility/pdfs/adobe-business-partner-code-of-conduc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isai.com/sustainability/partner/guidelines/index.html" TargetMode="External"/><Relationship Id="rId11" Type="http://schemas.openxmlformats.org/officeDocument/2006/relationships/hyperlink" Target="https://www.juniper.net/assets/us/en/local/pdf/additional-resources/business-partner-code-of-conduct.pdf" TargetMode="External"/><Relationship Id="rId5" Type="http://schemas.openxmlformats.org/officeDocument/2006/relationships/hyperlink" Target="https://support.discordapp.com/hc/en-us/articles/360024871991-Discord-Partnership-Code-of-Conduct" TargetMode="External"/><Relationship Id="rId10" Type="http://schemas.openxmlformats.org/officeDocument/2006/relationships/hyperlink" Target="https://www.ibm.com/partnerworld/program/code-of-conduct" TargetMode="External"/><Relationship Id="rId4" Type="http://schemas.openxmlformats.org/officeDocument/2006/relationships/hyperlink" Target="https://assets.bosch.com/media/global/sustainability/strategy/values_and_responsibility/code-of-conduct-for-business-partners.pdf" TargetMode="External"/><Relationship Id="rId9" Type="http://schemas.openxmlformats.org/officeDocument/2006/relationships/hyperlink" Target="https://partner.huawei.com/web/worldwide/code-of-conduct-for-partner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nesys.com/resources/legal/Genesys_Business_Partner_Code_of_Conduct.pdf" TargetMode="External"/><Relationship Id="rId13" Type="http://schemas.openxmlformats.org/officeDocument/2006/relationships/hyperlink" Target="https://www.oracle.com/partners/en/how-to-do-business/opn-agreements-and-policies/019520.pdf" TargetMode="External"/><Relationship Id="rId3" Type="http://schemas.openxmlformats.org/officeDocument/2006/relationships/hyperlink" Target="https://www.bbb.org/globalassets/bbb-business-partner-code.pdf" TargetMode="External"/><Relationship Id="rId7" Type="http://schemas.openxmlformats.org/officeDocument/2006/relationships/hyperlink" Target="https://www.f5.com/pdf/customer-support/partner-code-of-conduct.pdf" TargetMode="External"/><Relationship Id="rId12" Type="http://schemas.openxmlformats.org/officeDocument/2006/relationships/hyperlink" Target="https://www.merck.com/about/how-we-operate/code-of-conduct/pdfs/mbpcoc_english.pdf" TargetMode="External"/><Relationship Id="rId2" Type="http://schemas.openxmlformats.org/officeDocument/2006/relationships/hyperlink" Target="https://www.adobe.com/content/dam/cc/en/corporate-responsibility/pdfs/adobe-business-partner-code-of-conduc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isai.com/sustainability/partner/guidelines/index.html" TargetMode="External"/><Relationship Id="rId11" Type="http://schemas.openxmlformats.org/officeDocument/2006/relationships/hyperlink" Target="https://www.juniper.net/assets/us/en/local/pdf/additional-resources/business-partner-code-of-conduct.pdf" TargetMode="External"/><Relationship Id="rId5" Type="http://schemas.openxmlformats.org/officeDocument/2006/relationships/hyperlink" Target="https://support.discordapp.com/hc/en-us/articles/360024871991-Discord-Partnership-Code-of-Conduct" TargetMode="External"/><Relationship Id="rId10" Type="http://schemas.openxmlformats.org/officeDocument/2006/relationships/hyperlink" Target="https://www.ibm.com/partnerworld/program/code-of-conduct" TargetMode="External"/><Relationship Id="rId4" Type="http://schemas.openxmlformats.org/officeDocument/2006/relationships/hyperlink" Target="https://assets.bosch.com/media/global/sustainability/strategy/values_and_responsibility/code-of-conduct-for-business-partners.pdf" TargetMode="External"/><Relationship Id="rId9" Type="http://schemas.openxmlformats.org/officeDocument/2006/relationships/hyperlink" Target="https://partner.huawei.com/web/worldwide/code-of-conduct-for-partn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C2C83-9E90-42A0-9649-3786A764F6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Partner Code of Conduct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03904-FCBF-48C9-BD04-3B8A433A5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28624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B3026-3A47-4054-8886-795924702E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1100" y="269875"/>
            <a:ext cx="4784725" cy="703263"/>
          </a:xfrm>
        </p:spPr>
        <p:txBody>
          <a:bodyPr anchor="b">
            <a:normAutofit/>
          </a:bodyPr>
          <a:lstStyle/>
          <a:p>
            <a:r>
              <a:rPr lang="en-US" dirty="0"/>
              <a:t>Why a Partner Code of Conduct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23C6B7-8F46-44B2-B2F8-8661C7D7B218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68573077"/>
              </p:ext>
            </p:extLst>
          </p:nvPr>
        </p:nvGraphicFramePr>
        <p:xfrm>
          <a:off x="428625" y="1511300"/>
          <a:ext cx="11074400" cy="461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45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42590-619C-457B-B714-E015C45A2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78" y="1788049"/>
            <a:ext cx="3212559" cy="2999700"/>
          </a:xfrm>
        </p:spPr>
        <p:txBody>
          <a:bodyPr vert="horz" wrap="square" lIns="121900" tIns="121900" rIns="121900" bIns="121900" rtlCol="0" anchor="ctr" anchorCtr="0">
            <a:normAutofit/>
          </a:bodyPr>
          <a:lstStyle/>
          <a:p>
            <a:r>
              <a:rPr lang="en-US" sz="2800" dirty="0"/>
              <a:t>Approach</a:t>
            </a:r>
            <a:endParaRPr lang="en-US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6658239-D9B6-4410-88CC-DD23C5D38813}"/>
              </a:ext>
            </a:extLst>
          </p:cNvPr>
          <p:cNvSpPr txBox="1"/>
          <p:nvPr/>
        </p:nvSpPr>
        <p:spPr>
          <a:xfrm>
            <a:off x="4825389" y="558800"/>
            <a:ext cx="6720288" cy="54737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ctr" anchorCtr="0">
            <a:normAutofit fontScale="92500" lnSpcReduction="10000"/>
          </a:bodyPr>
          <a:lstStyle/>
          <a:p>
            <a:pPr marL="342900" indent="-261938" defTabSz="685800">
              <a:lnSpc>
                <a:spcPct val="115000"/>
              </a:lnSpc>
              <a:spcAft>
                <a:spcPts val="600"/>
              </a:spcAft>
              <a:buClr>
                <a:srgbClr val="6F6F6F"/>
              </a:buClr>
              <a:buSzPts val="1900"/>
              <a:buFont typeface="Calibri" panose="020F0502020204030204" pitchFamily="34" charset="0"/>
              <a:buChar char="●"/>
            </a:pPr>
            <a:endParaRPr lang="en-US" sz="1600" kern="1200" dirty="0">
              <a:solidFill>
                <a:srgbClr val="6F6F6F"/>
              </a:solidFill>
              <a:latin typeface="+mn-lt"/>
              <a:ea typeface="+mn-ea"/>
              <a:cs typeface="+mn-cs"/>
            </a:endParaRPr>
          </a:p>
          <a:p>
            <a:pPr marL="423862" indent="-342900" defTabSz="685800">
              <a:lnSpc>
                <a:spcPct val="115000"/>
              </a:lnSpc>
              <a:spcAft>
                <a:spcPts val="600"/>
              </a:spcAft>
              <a:buClr>
                <a:srgbClr val="6F6F6F"/>
              </a:buClr>
              <a:buSzPts val="1900"/>
              <a:buFont typeface="+mj-lt"/>
              <a:buAutoNum type="arabicPeriod"/>
            </a:pPr>
            <a:r>
              <a:rPr lang="en-US" sz="1600" kern="1200" dirty="0">
                <a:solidFill>
                  <a:srgbClr val="6F6F6F"/>
                </a:solidFill>
                <a:latin typeface="+mn-lt"/>
                <a:ea typeface="+mn-ea"/>
                <a:cs typeface="+mn-cs"/>
              </a:rPr>
              <a:t>Survey of  a dozen Partner Code of Conduct documents to discover most common and </a:t>
            </a:r>
            <a:r>
              <a: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appropriate clauses </a:t>
            </a:r>
            <a:r>
              <a:rPr lang="en-US" sz="1600" kern="1200" dirty="0">
                <a:solidFill>
                  <a:srgbClr val="6F6F6F"/>
                </a:solidFill>
                <a:latin typeface="+mn-lt"/>
                <a:ea typeface="+mn-ea"/>
                <a:cs typeface="+mn-cs"/>
              </a:rPr>
              <a:t>for social, ethical and environment responsibility</a:t>
            </a:r>
          </a:p>
          <a:p>
            <a:pPr marL="423862" indent="-342900" defTabSz="685800">
              <a:lnSpc>
                <a:spcPct val="115000"/>
              </a:lnSpc>
              <a:spcAft>
                <a:spcPts val="600"/>
              </a:spcAft>
              <a:buClr>
                <a:srgbClr val="6F6F6F"/>
              </a:buClr>
              <a:buSzPts val="1900"/>
              <a:buFont typeface="+mj-lt"/>
              <a:buAutoNum type="arabicPeriod"/>
            </a:pPr>
            <a:r>
              <a:rPr lang="en-US" sz="1600" kern="1200" dirty="0">
                <a:solidFill>
                  <a:srgbClr val="6F6F6F"/>
                </a:solidFill>
                <a:latin typeface="+mn-lt"/>
                <a:ea typeface="+mn-ea"/>
                <a:cs typeface="+mn-cs"/>
              </a:rPr>
              <a:t>Leverage any existing Supplier Code of Conduct as </a:t>
            </a:r>
            <a:r>
              <a: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Baseline</a:t>
            </a:r>
            <a:r>
              <a:rPr lang="en-US" sz="1600" kern="1200" dirty="0">
                <a:solidFill>
                  <a:srgbClr val="6F6F6F"/>
                </a:solidFill>
                <a:latin typeface="+mn-lt"/>
                <a:ea typeface="+mn-ea"/>
                <a:cs typeface="+mn-cs"/>
              </a:rPr>
              <a:t> to ensure consistency with ethics and legal recourse</a:t>
            </a:r>
          </a:p>
          <a:p>
            <a:pPr marL="423862" indent="-342900" defTabSz="685800">
              <a:lnSpc>
                <a:spcPct val="115000"/>
              </a:lnSpc>
              <a:spcAft>
                <a:spcPts val="600"/>
              </a:spcAft>
              <a:buClr>
                <a:srgbClr val="6F6F6F"/>
              </a:buClr>
              <a:buSzPts val="1900"/>
              <a:buFont typeface="+mj-lt"/>
              <a:buAutoNum type="arabicPeriod"/>
            </a:pPr>
            <a:r>
              <a:rPr lang="en-US" sz="1600" kern="1200" dirty="0">
                <a:solidFill>
                  <a:srgbClr val="6F6F6F"/>
                </a:solidFill>
                <a:latin typeface="+mn-lt"/>
                <a:ea typeface="+mn-ea"/>
                <a:cs typeface="+mn-cs"/>
              </a:rPr>
              <a:t>Comply with existing industry standards for Code of Conduct: </a:t>
            </a:r>
          </a:p>
          <a:p>
            <a:pPr marL="800100" lvl="2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100" u="sng" cap="all" dirty="0">
                <a:solidFill>
                  <a:srgbClr val="7B1F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RESPONSIBLE BUSINESS ALLIANCE CODE OF CONDUCT (PREVIOUSLY KNOWN AS THE ELECTRONIC INDUSTRY CITIZENSHIP</a:t>
            </a:r>
            <a:r>
              <a:rPr lang="en-US" sz="1100" u="none" strike="noStrike" cap="all" dirty="0">
                <a:solidFill>
                  <a:srgbClr val="7B1F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COALITION) </a:t>
            </a:r>
            <a:endParaRPr lang="en-US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2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100" u="sng" cap="all" dirty="0">
                <a:solidFill>
                  <a:srgbClr val="7B1F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UNITED NATIONS GUIDING PRINCIPLES ON BUSINESS AND HUMAN</a:t>
            </a:r>
            <a:r>
              <a:rPr lang="en-US" sz="1100" u="none" strike="noStrike" cap="all" dirty="0">
                <a:solidFill>
                  <a:srgbClr val="7B1F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RIGHTS </a:t>
            </a:r>
            <a:endParaRPr lang="en-US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2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100" u="sng" cap="all" dirty="0">
                <a:solidFill>
                  <a:srgbClr val="7B1F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UNIVERSAL DECLARATION OF HUMAN</a:t>
            </a:r>
            <a:r>
              <a:rPr lang="en-US" sz="1100" u="none" strike="noStrike" cap="all" dirty="0">
                <a:solidFill>
                  <a:srgbClr val="7B1F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 RIGHTS </a:t>
            </a:r>
            <a:endParaRPr lang="en-US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2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100" u="sng" cap="all" dirty="0">
                <a:solidFill>
                  <a:srgbClr val="7B1F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WEB CONTENT ACCESSIBILITY GUIDELINES (WCAG) 2.0, LEVEL</a:t>
            </a:r>
            <a:r>
              <a:rPr lang="en-US" sz="1100" u="none" strike="noStrike" cap="all" dirty="0">
                <a:solidFill>
                  <a:srgbClr val="7B1F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 AA </a:t>
            </a:r>
            <a:endParaRPr lang="en-US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2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100" u="sng" cap="all" dirty="0">
                <a:solidFill>
                  <a:srgbClr val="7B1F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UNITED STATES FEDERAL ACQUISITION REGULATION</a:t>
            </a:r>
            <a:r>
              <a:rPr lang="en-US" sz="1100" u="none" strike="noStrike" cap="all" dirty="0">
                <a:solidFill>
                  <a:srgbClr val="7B1FA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 (FAR) </a:t>
            </a:r>
            <a:endParaRPr lang="en-US" sz="1600" kern="1200" dirty="0">
              <a:solidFill>
                <a:srgbClr val="6F6F6F"/>
              </a:solidFill>
              <a:latin typeface="+mn-lt"/>
              <a:ea typeface="+mn-ea"/>
              <a:cs typeface="+mn-cs"/>
            </a:endParaRPr>
          </a:p>
          <a:p>
            <a:pPr marL="423862" indent="-342900" defTabSz="685800">
              <a:lnSpc>
                <a:spcPct val="115000"/>
              </a:lnSpc>
              <a:spcAft>
                <a:spcPts val="600"/>
              </a:spcAft>
              <a:buClr>
                <a:srgbClr val="6F6F6F"/>
              </a:buClr>
              <a:buSzPts val="1900"/>
              <a:buFont typeface="+mj-lt"/>
              <a:buAutoNum type="arabicPeriod"/>
            </a:pPr>
            <a:r>
              <a:rPr lang="en-US" sz="1600" kern="1200" dirty="0">
                <a:solidFill>
                  <a:srgbClr val="6F6F6F"/>
                </a:solidFill>
                <a:latin typeface="+mn-lt"/>
                <a:ea typeface="+mn-ea"/>
                <a:cs typeface="+mn-cs"/>
              </a:rPr>
              <a:t>Supplement with additional items that are </a:t>
            </a:r>
            <a:r>
              <a: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relevant to partner </a:t>
            </a:r>
            <a:r>
              <a:rPr lang="en-US" sz="1600" kern="1200" dirty="0">
                <a:solidFill>
                  <a:srgbClr val="6F6F6F"/>
                </a:solidFill>
                <a:latin typeface="+mn-lt"/>
                <a:ea typeface="+mn-ea"/>
                <a:cs typeface="+mn-cs"/>
              </a:rPr>
              <a:t>relationship</a:t>
            </a:r>
          </a:p>
          <a:p>
            <a:pPr marL="423862" indent="-342900" defTabSz="685800">
              <a:lnSpc>
                <a:spcPct val="115000"/>
              </a:lnSpc>
              <a:spcAft>
                <a:spcPts val="600"/>
              </a:spcAft>
              <a:buClr>
                <a:srgbClr val="6F6F6F"/>
              </a:buClr>
              <a:buSzPts val="1900"/>
              <a:buFont typeface="+mj-lt"/>
              <a:buAutoNum type="arabicPeriod"/>
            </a:pPr>
            <a:r>
              <a:rPr lang="en-US" sz="1600" kern="1200" dirty="0">
                <a:solidFill>
                  <a:srgbClr val="6F6F6F"/>
                </a:solidFill>
                <a:latin typeface="+mn-lt"/>
                <a:ea typeface="+mn-ea"/>
                <a:cs typeface="+mn-cs"/>
              </a:rPr>
              <a:t>You may opt to </a:t>
            </a:r>
            <a:r>
              <a: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Simplify </a:t>
            </a:r>
            <a:r>
              <a:rPr lang="en-US" sz="1600" kern="1200" dirty="0">
                <a:solidFill>
                  <a:srgbClr val="6F6F6F"/>
                </a:solidFill>
                <a:latin typeface="+mn-lt"/>
                <a:ea typeface="+mn-ea"/>
                <a:cs typeface="+mn-cs"/>
              </a:rPr>
              <a:t>Labor and Environmental standards to general statements for compliance</a:t>
            </a:r>
          </a:p>
          <a:p>
            <a:pPr marL="423862" indent="-342900" defTabSz="685800">
              <a:lnSpc>
                <a:spcPct val="115000"/>
              </a:lnSpc>
              <a:spcAft>
                <a:spcPts val="600"/>
              </a:spcAft>
              <a:buClr>
                <a:srgbClr val="6F6F6F"/>
              </a:buClr>
              <a:buSzPts val="1900"/>
              <a:buFont typeface="+mj-lt"/>
              <a:buAutoNum type="arabicPeriod"/>
            </a:pPr>
            <a:r>
              <a:rPr lang="en-US" sz="1600" kern="1200" dirty="0">
                <a:solidFill>
                  <a:srgbClr val="6F6F6F"/>
                </a:solidFill>
                <a:latin typeface="+mn-lt"/>
                <a:ea typeface="+mn-ea"/>
                <a:cs typeface="+mn-cs"/>
              </a:rPr>
              <a:t>Include a Code for </a:t>
            </a:r>
            <a:r>
              <a: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Professional Business Behavior</a:t>
            </a:r>
          </a:p>
          <a:p>
            <a:pPr marL="423862" indent="-342900" defTabSz="685800">
              <a:lnSpc>
                <a:spcPct val="115000"/>
              </a:lnSpc>
              <a:spcAft>
                <a:spcPts val="600"/>
              </a:spcAft>
              <a:buClr>
                <a:srgbClr val="6F6F6F"/>
              </a:buClr>
              <a:buSzPts val="1900"/>
              <a:buFont typeface="+mj-lt"/>
              <a:buAutoNum type="arabicPeriod"/>
            </a:pPr>
            <a:r>
              <a:rPr lang="en-US" sz="1600" kern="1200" dirty="0">
                <a:solidFill>
                  <a:srgbClr val="6F6F6F"/>
                </a:solidFill>
                <a:latin typeface="+mn-lt"/>
                <a:ea typeface="+mn-ea"/>
                <a:cs typeface="+mn-cs"/>
              </a:rPr>
              <a:t>Define process for management and compliance</a:t>
            </a:r>
          </a:p>
          <a:p>
            <a:pPr marL="342900" indent="-261938" defTabSz="685800">
              <a:lnSpc>
                <a:spcPct val="115000"/>
              </a:lnSpc>
              <a:spcAft>
                <a:spcPts val="600"/>
              </a:spcAft>
              <a:buClr>
                <a:srgbClr val="6F6F6F"/>
              </a:buClr>
              <a:buSzPts val="1900"/>
              <a:buFont typeface="Calibri" panose="020F0502020204030204" pitchFamily="34" charset="0"/>
              <a:buChar char="●"/>
            </a:pPr>
            <a:endParaRPr lang="en-US" sz="1600" kern="1200" dirty="0">
              <a:solidFill>
                <a:srgbClr val="6F6F6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49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87957A-C8DA-4BE6-ACD2-D4F763B2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of Partner Code of Conduct Documents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8EAE-973B-4717-AA9B-8F3325C36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April 17, 2020</a:t>
            </a:r>
          </a:p>
        </p:txBody>
      </p:sp>
    </p:spTree>
    <p:extLst>
      <p:ext uri="{BB962C8B-B14F-4D97-AF65-F5344CB8AC3E}">
        <p14:creationId xmlns:p14="http://schemas.microsoft.com/office/powerpoint/2010/main" val="310345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B5380-647C-4B90-9F2C-450E5737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Comparable Analysis – Integrity and Compliance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FC4937-4BF6-4130-9D0D-F3C5CC3A9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394849"/>
              </p:ext>
            </p:extLst>
          </p:nvPr>
        </p:nvGraphicFramePr>
        <p:xfrm>
          <a:off x="991823" y="1295400"/>
          <a:ext cx="9510714" cy="4267200"/>
        </p:xfrm>
        <a:graphic>
          <a:graphicData uri="http://schemas.openxmlformats.org/drawingml/2006/table">
            <a:tbl>
              <a:tblPr firstRow="1" bandCol="1">
                <a:tableStyleId>{6E25E649-3F16-4E02-A733-19D2CDBF48F0}</a:tableStyleId>
              </a:tblPr>
              <a:tblGrid>
                <a:gridCol w="2195514">
                  <a:extLst>
                    <a:ext uri="{9D8B030D-6E8A-4147-A177-3AD203B41FA5}">
                      <a16:colId xmlns:a16="http://schemas.microsoft.com/office/drawing/2014/main" val="37445253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208764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643514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767179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002882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454509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78767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1230252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483974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27523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247223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97539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141784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Code of Conduct Clause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Adobe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Better Biz Bureau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Bosch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Discord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 err="1">
                          <a:solidFill>
                            <a:schemeClr val="bg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Elisai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F5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 err="1">
                          <a:solidFill>
                            <a:schemeClr val="bg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Genesys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Huawei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IBM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Juniper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Merc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Oracle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4608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Nice doc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Nice doc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Nice doc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4091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Integrity and Compliance</a:t>
                      </a:r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575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Anti-Corruption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218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Conflicts of Interest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462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Insider Trading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8232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Intellectual Property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5619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Confidentiality incl Data Privacy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19619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Export Compliance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7252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Fair Competition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8092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Honest and Accurate Dealings*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1661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Responsible Sourcing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489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Truth in Advertising/Representation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Wingdings" panose="05000000000000000000" pitchFamily="2" charset="2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7312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Gifts and Courtesies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8639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Government Clients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210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Remarketer/ Supplier Compliance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Wingdings" panose="05000000000000000000" pitchFamily="2" charset="2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6738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Unauthorzed Sourcing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3863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Funding of Armed Groups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6737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Damage to Reputation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2212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 Business Conduct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090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Porn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158434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D9E191-D608-4BDC-99A4-A08EDEC3AC0C}"/>
              </a:ext>
            </a:extLst>
          </p:cNvPr>
          <p:cNvSpPr txBox="1"/>
          <p:nvPr/>
        </p:nvSpPr>
        <p:spPr>
          <a:xfrm>
            <a:off x="1206500" y="5753100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Included dealings with customers; responsible reporting of partner program compliance</a:t>
            </a:r>
          </a:p>
        </p:txBody>
      </p:sp>
    </p:spTree>
    <p:extLst>
      <p:ext uri="{BB962C8B-B14F-4D97-AF65-F5344CB8AC3E}">
        <p14:creationId xmlns:p14="http://schemas.microsoft.com/office/powerpoint/2010/main" val="3087324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B5380-647C-4B90-9F2C-450E5737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Comparable Analysis – Labor Standards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FC4937-4BF6-4130-9D0D-F3C5CC3A9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157653"/>
              </p:ext>
            </p:extLst>
          </p:nvPr>
        </p:nvGraphicFramePr>
        <p:xfrm>
          <a:off x="1035843" y="1572738"/>
          <a:ext cx="9510714" cy="3712524"/>
        </p:xfrm>
        <a:graphic>
          <a:graphicData uri="http://schemas.openxmlformats.org/drawingml/2006/table">
            <a:tbl>
              <a:tblPr firstRow="1" bandCol="1">
                <a:tableStyleId>{6E25E649-3F16-4E02-A733-19D2CDBF48F0}</a:tableStyleId>
              </a:tblPr>
              <a:tblGrid>
                <a:gridCol w="2195514">
                  <a:extLst>
                    <a:ext uri="{9D8B030D-6E8A-4147-A177-3AD203B41FA5}">
                      <a16:colId xmlns:a16="http://schemas.microsoft.com/office/drawing/2014/main" val="37445253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208764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643514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767179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002882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454509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78767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1230252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483974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27523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247223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97539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14178405"/>
                    </a:ext>
                  </a:extLst>
                </a:gridCol>
              </a:tblGrid>
              <a:tr h="416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Code of Conduct Clause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Adobe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Better Biz Bureau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Bosch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Discord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 err="1">
                          <a:solidFill>
                            <a:schemeClr val="bg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Elisai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F5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 err="1">
                          <a:solidFill>
                            <a:schemeClr val="bg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Genesys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Huawei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IBM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Juniper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Merc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Oracle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460874"/>
                  </a:ext>
                </a:extLst>
              </a:tr>
              <a:tr h="20817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Nice doc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Nice doc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Nice doc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409127"/>
                  </a:ext>
                </a:extLst>
              </a:tr>
              <a:tr h="260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Labor Standards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575703"/>
                  </a:ext>
                </a:extLst>
              </a:tr>
              <a:tr h="21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Forced Labor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218873"/>
                  </a:ext>
                </a:extLst>
              </a:tr>
              <a:tr h="21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 Labor Avoidance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462806"/>
                  </a:ext>
                </a:extLst>
              </a:tr>
              <a:tr h="21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Lawful Employment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823216"/>
                  </a:ext>
                </a:extLst>
              </a:tr>
              <a:tr h="21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Non-Discrimination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561932"/>
                  </a:ext>
                </a:extLst>
              </a:tr>
              <a:tr h="21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Freedom of Association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196196"/>
                  </a:ext>
                </a:extLst>
              </a:tr>
              <a:tr h="225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 Conditions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725253"/>
                  </a:ext>
                </a:extLst>
              </a:tr>
              <a:tr h="21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Working Hours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809211"/>
                  </a:ext>
                </a:extLst>
              </a:tr>
              <a:tr h="21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Wage and Benefits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166130"/>
                  </a:ext>
                </a:extLst>
              </a:tr>
              <a:tr h="21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Emergency Preparedness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489346"/>
                  </a:ext>
                </a:extLst>
              </a:tr>
              <a:tr h="21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Sanitation, Food, Housing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731205"/>
                  </a:ext>
                </a:extLst>
              </a:tr>
              <a:tr h="21685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863917"/>
                  </a:ext>
                </a:extLst>
              </a:tr>
              <a:tr h="21685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210258"/>
                  </a:ext>
                </a:extLst>
              </a:tr>
              <a:tr h="21685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372212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742B551-C9A5-4291-87AD-6A22A1A3A14C}"/>
              </a:ext>
            </a:extLst>
          </p:cNvPr>
          <p:cNvSpPr txBox="1"/>
          <p:nvPr/>
        </p:nvSpPr>
        <p:spPr>
          <a:xfrm>
            <a:off x="1257300" y="5593334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Code of Conduct Documents do not detail specific Labor and Workplace Standards but include a general statement referencing compliance at a high level. </a:t>
            </a:r>
          </a:p>
        </p:txBody>
      </p:sp>
    </p:spTree>
    <p:extLst>
      <p:ext uri="{BB962C8B-B14F-4D97-AF65-F5344CB8AC3E}">
        <p14:creationId xmlns:p14="http://schemas.microsoft.com/office/powerpoint/2010/main" val="321601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B5380-647C-4B90-9F2C-450E5737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Comparable Analysis – Environmental Standards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FC4937-4BF6-4130-9D0D-F3C5CC3A9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823468"/>
              </p:ext>
            </p:extLst>
          </p:nvPr>
        </p:nvGraphicFramePr>
        <p:xfrm>
          <a:off x="914400" y="1532572"/>
          <a:ext cx="9510714" cy="3102925"/>
        </p:xfrm>
        <a:graphic>
          <a:graphicData uri="http://schemas.openxmlformats.org/drawingml/2006/table">
            <a:tbl>
              <a:tblPr firstRow="1" bandCol="1">
                <a:tableStyleId>{6E25E649-3F16-4E02-A733-19D2CDBF48F0}</a:tableStyleId>
              </a:tblPr>
              <a:tblGrid>
                <a:gridCol w="2195514">
                  <a:extLst>
                    <a:ext uri="{9D8B030D-6E8A-4147-A177-3AD203B41FA5}">
                      <a16:colId xmlns:a16="http://schemas.microsoft.com/office/drawing/2014/main" val="37445253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208764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643514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767179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002882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454509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78767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1230252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483974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27523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247223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97539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14178405"/>
                    </a:ext>
                  </a:extLst>
                </a:gridCol>
              </a:tblGrid>
              <a:tr h="510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Code of Conduct Clause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Adobe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Better Biz Bureau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Bosch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Discord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 err="1">
                          <a:solidFill>
                            <a:schemeClr val="bg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Elisai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F5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 err="1">
                          <a:solidFill>
                            <a:schemeClr val="bg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Genesys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Huawei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IBM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Juniper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Merc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Oracle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460874"/>
                  </a:ext>
                </a:extLst>
              </a:tr>
              <a:tr h="25503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409127"/>
                  </a:ext>
                </a:extLst>
              </a:tr>
              <a:tr h="318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Environmental Standards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575703"/>
                  </a:ext>
                </a:extLst>
              </a:tr>
              <a:tr h="318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Waste Management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43533"/>
                  </a:ext>
                </a:extLst>
              </a:tr>
              <a:tr h="318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Packaging and Paper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951056"/>
                  </a:ext>
                </a:extLst>
              </a:tr>
              <a:tr h="318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Conservation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410004"/>
                  </a:ext>
                </a:extLst>
              </a:tr>
              <a:tr h="265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Use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218873"/>
                  </a:ext>
                </a:extLst>
              </a:tr>
              <a:tr h="265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Permits/Reporting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462806"/>
                  </a:ext>
                </a:extLst>
              </a:tr>
              <a:tr h="265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Hazardous Substances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823216"/>
                  </a:ext>
                </a:extLst>
              </a:tr>
              <a:tr h="26566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3722123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C586FD9-DD93-4706-A715-1BE34C311086}"/>
              </a:ext>
            </a:extLst>
          </p:cNvPr>
          <p:cNvSpPr txBox="1"/>
          <p:nvPr/>
        </p:nvSpPr>
        <p:spPr>
          <a:xfrm>
            <a:off x="1231900" y="50419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Code of Conduct Documents do not detail specific Environmental Standards but include a general statement referencing compliance at a high level. </a:t>
            </a:r>
          </a:p>
        </p:txBody>
      </p:sp>
    </p:spTree>
    <p:extLst>
      <p:ext uri="{BB962C8B-B14F-4D97-AF65-F5344CB8AC3E}">
        <p14:creationId xmlns:p14="http://schemas.microsoft.com/office/powerpoint/2010/main" val="386698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B5380-647C-4B90-9F2C-450E5737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sz="2800" dirty="0">
                <a:solidFill>
                  <a:srgbClr val="000000"/>
                </a:solidFill>
                <a:latin typeface="+mn-lt"/>
              </a:rPr>
              <a:t>Process and Compliance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FC4937-4BF6-4130-9D0D-F3C5CC3A9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270858"/>
              </p:ext>
            </p:extLst>
          </p:nvPr>
        </p:nvGraphicFramePr>
        <p:xfrm>
          <a:off x="914400" y="1504863"/>
          <a:ext cx="9510714" cy="3274955"/>
        </p:xfrm>
        <a:graphic>
          <a:graphicData uri="http://schemas.openxmlformats.org/drawingml/2006/table">
            <a:tbl>
              <a:tblPr firstRow="1" bandCol="1">
                <a:tableStyleId>{6E25E649-3F16-4E02-A733-19D2CDBF48F0}</a:tableStyleId>
              </a:tblPr>
              <a:tblGrid>
                <a:gridCol w="2195514">
                  <a:extLst>
                    <a:ext uri="{9D8B030D-6E8A-4147-A177-3AD203B41FA5}">
                      <a16:colId xmlns:a16="http://schemas.microsoft.com/office/drawing/2014/main" val="37445253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208764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643514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767179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002882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454509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78767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1230252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483974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27523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247223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97539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14178405"/>
                    </a:ext>
                  </a:extLst>
                </a:gridCol>
              </a:tblGrid>
              <a:tr h="47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Code of Conduct Clause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Adobe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Better Biz Bureau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Bosch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Discord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 err="1">
                          <a:solidFill>
                            <a:schemeClr val="bg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Elisai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F5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 err="1">
                          <a:solidFill>
                            <a:schemeClr val="bg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Genesys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Huawei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IBM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Juniper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Merc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Oracle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460874"/>
                  </a:ext>
                </a:extLst>
              </a:tr>
              <a:tr h="23929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409127"/>
                  </a:ext>
                </a:extLst>
              </a:tr>
              <a:tr h="254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Procedures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196196"/>
                  </a:ext>
                </a:extLst>
              </a:tr>
              <a:tr h="259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Applicability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725253"/>
                  </a:ext>
                </a:extLst>
              </a:tr>
              <a:tr h="249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809211"/>
                  </a:ext>
                </a:extLst>
              </a:tr>
              <a:tr h="249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Monitoring and Compliance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166130"/>
                  </a:ext>
                </a:extLst>
              </a:tr>
              <a:tr h="249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Remediation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489346"/>
                  </a:ext>
                </a:extLst>
              </a:tr>
              <a:tr h="249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Reduction of Incentives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731205"/>
                  </a:ext>
                </a:extLst>
              </a:tr>
              <a:tr h="249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Termination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863917"/>
                  </a:ext>
                </a:extLst>
              </a:tr>
              <a:tr h="249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Integrity Training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210258"/>
                  </a:ext>
                </a:extLst>
              </a:tr>
              <a:tr h="249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 to Audit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221232"/>
                  </a:ext>
                </a:extLst>
              </a:tr>
              <a:tr h="299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Expectation of Cooperation</a:t>
                      </a:r>
                    </a:p>
                  </a:txBody>
                  <a:tcPr marR="7620" marT="7620" marB="0" anchor="b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6273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214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PhoenixCG">
      <a:dk1>
        <a:srgbClr val="3F3F3F"/>
      </a:dk1>
      <a:lt1>
        <a:srgbClr val="FFFFFF"/>
      </a:lt1>
      <a:dk2>
        <a:srgbClr val="000000"/>
      </a:dk2>
      <a:lt2>
        <a:srgbClr val="E7DEC9"/>
      </a:lt2>
      <a:accent1>
        <a:srgbClr val="3891A7"/>
      </a:accent1>
      <a:accent2>
        <a:srgbClr val="FFCC00"/>
      </a:accent2>
      <a:accent3>
        <a:srgbClr val="DF110C"/>
      </a:accent3>
      <a:accent4>
        <a:srgbClr val="475A8D"/>
      </a:accent4>
      <a:accent5>
        <a:srgbClr val="84AA33"/>
      </a:accent5>
      <a:accent6>
        <a:srgbClr val="990099"/>
      </a:accent6>
      <a:hlink>
        <a:srgbClr val="0070C0"/>
      </a:hlink>
      <a:folHlink>
        <a:srgbClr val="7030A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CA0BA-A5E9-4126-A250-6A4340042D09}" vid="{85CA3A56-CE92-4D50-BADE-C1DED61797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740</Words>
  <Application>Microsoft Office PowerPoint</Application>
  <PresentationFormat>Widescreen</PresentationFormat>
  <Paragraphs>335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Symbol</vt:lpstr>
      <vt:lpstr>Wingdings</vt:lpstr>
      <vt:lpstr>Retrospect</vt:lpstr>
      <vt:lpstr>Partner Code of Conduct</vt:lpstr>
      <vt:lpstr>Why a Partner Code of Conduct</vt:lpstr>
      <vt:lpstr>Approach</vt:lpstr>
      <vt:lpstr>Survey of Partner Code of Conduct Documents</vt:lpstr>
      <vt:lpstr>Comparable Analysis – Integrity and Compliance</vt:lpstr>
      <vt:lpstr>Comparable Analysis – Labor Standards</vt:lpstr>
      <vt:lpstr>Comparable Analysis – Environmental Standards</vt:lpstr>
      <vt:lpstr>Process and Compliance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 Code of Conduct</dc:title>
  <dc:creator>Norma Watenpaugh</dc:creator>
  <cp:lastModifiedBy>Norma Watenpaugh</cp:lastModifiedBy>
  <cp:revision>11</cp:revision>
  <dcterms:created xsi:type="dcterms:W3CDTF">2020-04-17T23:49:10Z</dcterms:created>
  <dcterms:modified xsi:type="dcterms:W3CDTF">2021-05-14T22:04:58Z</dcterms:modified>
</cp:coreProperties>
</file>