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xlsx" ContentType="application/vnd.openxmlformats-officedocument.spreadsheetml.sheet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drawings/drawing1.xml" ContentType="application/vnd.openxmlformats-officedocument.drawingml.chartshape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notesMasterIdLst>
    <p:notesMasterId r:id="rId3"/>
  </p:notesMasterIdLst>
  <p:sldIdLst>
    <p:sldId id="257" r:id="rId2"/>
  </p:sldIdLst>
  <p:sldSz cx="12192000" cy="6858000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C000"/>
    <a:srgbClr val="CC3300"/>
    <a:srgbClr val="FF5050"/>
    <a:srgbClr val="C0504D"/>
    <a:srgbClr val="92D050"/>
    <a:srgbClr val="669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4" d="100"/>
          <a:sy n="64" d="100"/>
        </p:scale>
        <p:origin x="492" y="78"/>
      </p:cViewPr>
      <p:guideLst>
        <p:guide orient="horz" pos="2160"/>
        <p:guide pos="384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.xml"/><Relationship Id="rId1" Type="http://schemas.openxmlformats.org/officeDocument/2006/relationships/package" Target="../embeddings/Microsoft_Excel_Worksheet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0.13130598594530524"/>
          <c:y val="4.4824160053706638E-2"/>
          <c:w val="0.83230971128608922"/>
          <c:h val="0.77720670084768184"/>
        </c:manualLayout>
      </c:layout>
      <c:bubbleChart>
        <c:varyColors val="0"/>
        <c:ser>
          <c:idx val="0"/>
          <c:order val="0"/>
          <c:tx>
            <c:strRef>
              <c:f>Sheet1!$C$24</c:f>
              <c:strCache>
                <c:ptCount val="1"/>
                <c:pt idx="0">
                  <c:v>AB</c:v>
                </c:pt>
              </c:strCache>
            </c:strRef>
          </c:tx>
          <c:spPr>
            <a:solidFill>
              <a:schemeClr val="accent1">
                <a:lumMod val="75000"/>
              </a:schemeClr>
            </a:solidFill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Sheet1!$D$24</c:f>
              <c:numCache>
                <c:formatCode>General</c:formatCode>
                <c:ptCount val="1"/>
                <c:pt idx="0">
                  <c:v>1</c:v>
                </c:pt>
              </c:numCache>
            </c:numRef>
          </c:xVal>
          <c:yVal>
            <c:numRef>
              <c:f>Sheet1!$E$24</c:f>
              <c:numCache>
                <c:formatCode>General</c:formatCode>
                <c:ptCount val="1"/>
                <c:pt idx="0">
                  <c:v>1</c:v>
                </c:pt>
              </c:numCache>
            </c:numRef>
          </c:yVal>
          <c:bubbleSize>
            <c:numRef>
              <c:f>Sheet1!$F$24</c:f>
              <c:numCache>
                <c:formatCode>General</c:formatCode>
                <c:ptCount val="1"/>
                <c:pt idx="0">
                  <c:v>3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0-C6D5-456D-82E6-EAB2DCFE7EEF}"/>
            </c:ext>
          </c:extLst>
        </c:ser>
        <c:ser>
          <c:idx val="1"/>
          <c:order val="1"/>
          <c:tx>
            <c:strRef>
              <c:f>Sheet1!$C$26</c:f>
              <c:strCache>
                <c:ptCount val="1"/>
                <c:pt idx="0">
                  <c:v>EF</c:v>
                </c:pt>
              </c:strCache>
            </c:strRef>
          </c:tx>
          <c:spPr>
            <a:ln w="25400">
              <a:noFill/>
            </a:ln>
          </c:spPr>
          <c:invertIfNegative val="0"/>
          <c:xVal>
            <c:numRef>
              <c:f>Sheet1!$D$26</c:f>
              <c:numCache>
                <c:formatCode>General</c:formatCode>
                <c:ptCount val="1"/>
                <c:pt idx="0">
                  <c:v>5</c:v>
                </c:pt>
              </c:numCache>
            </c:numRef>
          </c:xVal>
          <c:yVal>
            <c:numRef>
              <c:f>Sheet1!$E$26</c:f>
              <c:numCache>
                <c:formatCode>General</c:formatCode>
                <c:ptCount val="1"/>
                <c:pt idx="0">
                  <c:v>2</c:v>
                </c:pt>
              </c:numCache>
            </c:numRef>
          </c:yVal>
          <c:bubbleSize>
            <c:numRef>
              <c:f>Sheet1!$F$26</c:f>
              <c:numCache>
                <c:formatCode>General</c:formatCode>
                <c:ptCount val="1"/>
                <c:pt idx="0">
                  <c:v>5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1-C6D5-456D-82E6-EAB2DCFE7EEF}"/>
            </c:ext>
          </c:extLst>
        </c:ser>
        <c:ser>
          <c:idx val="3"/>
          <c:order val="2"/>
          <c:tx>
            <c:strRef>
              <c:f>Sheet1!$C$30</c:f>
              <c:strCache>
                <c:ptCount val="1"/>
                <c:pt idx="0">
                  <c:v>MN</c:v>
                </c:pt>
              </c:strCache>
            </c:strRef>
          </c:tx>
          <c:spPr>
            <a:ln w="25400">
              <a:noFill/>
            </a:ln>
          </c:spPr>
          <c:invertIfNegative val="0"/>
          <c:xVal>
            <c:numRef>
              <c:f>Sheet1!$D$30</c:f>
              <c:numCache>
                <c:formatCode>General</c:formatCode>
                <c:ptCount val="1"/>
                <c:pt idx="0">
                  <c:v>2</c:v>
                </c:pt>
              </c:numCache>
            </c:numRef>
          </c:xVal>
          <c:yVal>
            <c:numRef>
              <c:f>Sheet1!$E$30</c:f>
              <c:numCache>
                <c:formatCode>General</c:formatCode>
                <c:ptCount val="1"/>
                <c:pt idx="0">
                  <c:v>4</c:v>
                </c:pt>
              </c:numCache>
            </c:numRef>
          </c:yVal>
          <c:bubbleSize>
            <c:numRef>
              <c:f>Sheet1!$F$30</c:f>
              <c:numCache>
                <c:formatCode>General</c:formatCode>
                <c:ptCount val="1"/>
                <c:pt idx="0">
                  <c:v>4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2-C6D5-456D-82E6-EAB2DCFE7EEF}"/>
            </c:ext>
          </c:extLst>
        </c:ser>
        <c:ser>
          <c:idx val="4"/>
          <c:order val="3"/>
          <c:tx>
            <c:strRef>
              <c:f>Sheet1!$C$32</c:f>
              <c:strCache>
                <c:ptCount val="1"/>
                <c:pt idx="0">
                  <c:v>QR</c:v>
                </c:pt>
              </c:strCache>
            </c:strRef>
          </c:tx>
          <c:spPr>
            <a:ln w="25400">
              <a:noFill/>
            </a:ln>
          </c:spPr>
          <c:invertIfNegative val="0"/>
          <c:xVal>
            <c:numRef>
              <c:f>Sheet1!$D$32</c:f>
              <c:numCache>
                <c:formatCode>General</c:formatCode>
                <c:ptCount val="1"/>
                <c:pt idx="0">
                  <c:v>1.5</c:v>
                </c:pt>
              </c:numCache>
            </c:numRef>
          </c:xVal>
          <c:yVal>
            <c:numRef>
              <c:f>Sheet1!$E$32</c:f>
              <c:numCache>
                <c:formatCode>General</c:formatCode>
                <c:ptCount val="1"/>
                <c:pt idx="0">
                  <c:v>5</c:v>
                </c:pt>
              </c:numCache>
            </c:numRef>
          </c:yVal>
          <c:bubbleSize>
            <c:numRef>
              <c:f>Sheet1!$F$32</c:f>
              <c:numCache>
                <c:formatCode>General</c:formatCode>
                <c:ptCount val="1"/>
                <c:pt idx="0">
                  <c:v>2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3-C6D5-456D-82E6-EAB2DCFE7EEF}"/>
            </c:ext>
          </c:extLst>
        </c:ser>
        <c:ser>
          <c:idx val="5"/>
          <c:order val="4"/>
          <c:tx>
            <c:strRef>
              <c:f>Sheet1!$C$34</c:f>
              <c:strCache>
                <c:ptCount val="1"/>
                <c:pt idx="0">
                  <c:v>UV</c:v>
                </c:pt>
              </c:strCache>
            </c:strRef>
          </c:tx>
          <c:spPr>
            <a:solidFill>
              <a:srgbClr val="CC6600"/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Sheet1!$D$34</c:f>
              <c:numCache>
                <c:formatCode>General</c:formatCode>
                <c:ptCount val="1"/>
                <c:pt idx="0">
                  <c:v>1</c:v>
                </c:pt>
              </c:numCache>
            </c:numRef>
          </c:xVal>
          <c:yVal>
            <c:numRef>
              <c:f>Sheet1!$E$34</c:f>
              <c:numCache>
                <c:formatCode>General</c:formatCode>
                <c:ptCount val="1"/>
                <c:pt idx="0">
                  <c:v>4</c:v>
                </c:pt>
              </c:numCache>
            </c:numRef>
          </c:yVal>
          <c:bubbleSize>
            <c:numRef>
              <c:f>Sheet1!$F$34</c:f>
              <c:numCache>
                <c:formatCode>General</c:formatCode>
                <c:ptCount val="1"/>
                <c:pt idx="0">
                  <c:v>4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4-C6D5-456D-82E6-EAB2DCFE7EEF}"/>
            </c:ext>
          </c:extLst>
        </c:ser>
        <c:ser>
          <c:idx val="6"/>
          <c:order val="5"/>
          <c:tx>
            <c:strRef>
              <c:f>Sheet1!$C$36</c:f>
              <c:strCache>
                <c:ptCount val="1"/>
                <c:pt idx="0">
                  <c:v>YZ</c:v>
                </c:pt>
              </c:strCache>
            </c:strRef>
          </c:tx>
          <c:spPr>
            <a:solidFill>
              <a:schemeClr val="accent1">
                <a:lumMod val="75000"/>
              </a:schemeClr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Sheet1!$D$36</c:f>
              <c:numCache>
                <c:formatCode>General</c:formatCode>
                <c:ptCount val="1"/>
                <c:pt idx="0">
                  <c:v>3</c:v>
                </c:pt>
              </c:numCache>
            </c:numRef>
          </c:xVal>
          <c:yVal>
            <c:numRef>
              <c:f>Sheet1!$E$36</c:f>
              <c:numCache>
                <c:formatCode>General</c:formatCode>
                <c:ptCount val="1"/>
                <c:pt idx="0">
                  <c:v>3</c:v>
                </c:pt>
              </c:numCache>
            </c:numRef>
          </c:yVal>
          <c:bubbleSize>
            <c:numRef>
              <c:f>Sheet1!$F$36</c:f>
              <c:numCache>
                <c:formatCode>General</c:formatCode>
                <c:ptCount val="1"/>
                <c:pt idx="0">
                  <c:v>3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5-C6D5-456D-82E6-EAB2DCFE7EEF}"/>
            </c:ext>
          </c:extLst>
        </c:ser>
        <c:ser>
          <c:idx val="7"/>
          <c:order val="6"/>
          <c:tx>
            <c:strRef>
              <c:f>Sheet1!$C$25</c:f>
              <c:strCache>
                <c:ptCount val="1"/>
                <c:pt idx="0">
                  <c:v>CD</c:v>
                </c:pt>
              </c:strCache>
            </c:strRef>
          </c:tx>
          <c:spPr>
            <a:solidFill>
              <a:schemeClr val="accent1">
                <a:lumMod val="75000"/>
              </a:schemeClr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Sheet1!$D$25</c:f>
              <c:numCache>
                <c:formatCode>General</c:formatCode>
                <c:ptCount val="1"/>
                <c:pt idx="0">
                  <c:v>2</c:v>
                </c:pt>
              </c:numCache>
            </c:numRef>
          </c:xVal>
          <c:yVal>
            <c:numRef>
              <c:f>Sheet1!$E$25</c:f>
              <c:numCache>
                <c:formatCode>General</c:formatCode>
                <c:ptCount val="1"/>
                <c:pt idx="0">
                  <c:v>1.5</c:v>
                </c:pt>
              </c:numCache>
            </c:numRef>
          </c:yVal>
          <c:bubbleSize>
            <c:numRef>
              <c:f>Sheet1!$F$25</c:f>
              <c:numCache>
                <c:formatCode>General</c:formatCode>
                <c:ptCount val="1"/>
                <c:pt idx="0">
                  <c:v>2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6-C6D5-456D-82E6-EAB2DCFE7EEF}"/>
            </c:ext>
          </c:extLst>
        </c:ser>
        <c:ser>
          <c:idx val="8"/>
          <c:order val="7"/>
          <c:tx>
            <c:strRef>
              <c:f>Sheet1!$C$26</c:f>
              <c:strCache>
                <c:ptCount val="1"/>
                <c:pt idx="0">
                  <c:v>EF</c:v>
                </c:pt>
              </c:strCache>
            </c:strRef>
          </c:tx>
          <c:spPr>
            <a:solidFill>
              <a:schemeClr val="accent1">
                <a:lumMod val="75000"/>
              </a:schemeClr>
            </a:solidFill>
            <a:ln w="25400">
              <a:noFill/>
            </a:ln>
          </c:spPr>
          <c:invertIfNegative val="0"/>
          <c:dLbls>
            <c:dLbl>
              <c:idx val="0"/>
              <c:layout>
                <c:manualLayout>
                  <c:x val="-0.11437071374142749"/>
                  <c:y val="-3.7037047838159184E-3"/>
                </c:manualLayout>
              </c:layout>
              <c:showLegendKey val="0"/>
              <c:showVal val="0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C6D5-456D-82E6-EAB2DCFE7EEF}"/>
                </c:ext>
              </c:extLst>
            </c:dLbl>
            <c:spPr>
              <a:noFill/>
              <a:ln>
                <a:noFill/>
              </a:ln>
              <a:effectLst/>
            </c:spPr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Sheet1!$D$26</c:f>
              <c:numCache>
                <c:formatCode>General</c:formatCode>
                <c:ptCount val="1"/>
                <c:pt idx="0">
                  <c:v>5</c:v>
                </c:pt>
              </c:numCache>
            </c:numRef>
          </c:xVal>
          <c:yVal>
            <c:numRef>
              <c:f>Sheet1!$E$26</c:f>
              <c:numCache>
                <c:formatCode>General</c:formatCode>
                <c:ptCount val="1"/>
                <c:pt idx="0">
                  <c:v>2</c:v>
                </c:pt>
              </c:numCache>
            </c:numRef>
          </c:yVal>
          <c:bubbleSize>
            <c:numRef>
              <c:f>Sheet1!$F$26</c:f>
              <c:numCache>
                <c:formatCode>General</c:formatCode>
                <c:ptCount val="1"/>
                <c:pt idx="0">
                  <c:v>5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8-C6D5-456D-82E6-EAB2DCFE7EEF}"/>
            </c:ext>
          </c:extLst>
        </c:ser>
        <c:ser>
          <c:idx val="9"/>
          <c:order val="8"/>
          <c:tx>
            <c:strRef>
              <c:f>Sheet1!$C$27</c:f>
              <c:strCache>
                <c:ptCount val="1"/>
                <c:pt idx="0">
                  <c:v>GH</c:v>
                </c:pt>
              </c:strCache>
            </c:strRef>
          </c:tx>
          <c:spPr>
            <a:solidFill>
              <a:schemeClr val="accent2"/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Sheet1!$D$27</c:f>
              <c:numCache>
                <c:formatCode>General</c:formatCode>
                <c:ptCount val="1"/>
                <c:pt idx="0">
                  <c:v>4</c:v>
                </c:pt>
              </c:numCache>
            </c:numRef>
          </c:xVal>
          <c:yVal>
            <c:numRef>
              <c:f>Sheet1!$E$27</c:f>
              <c:numCache>
                <c:formatCode>General</c:formatCode>
                <c:ptCount val="1"/>
                <c:pt idx="0">
                  <c:v>2</c:v>
                </c:pt>
              </c:numCache>
            </c:numRef>
          </c:yVal>
          <c:bubbleSize>
            <c:numRef>
              <c:f>Sheet1!$F$27</c:f>
              <c:numCache>
                <c:formatCode>General</c:formatCode>
                <c:ptCount val="1"/>
                <c:pt idx="0">
                  <c:v>5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9-C6D5-456D-82E6-EAB2DCFE7EEF}"/>
            </c:ext>
          </c:extLst>
        </c:ser>
        <c:ser>
          <c:idx val="10"/>
          <c:order val="9"/>
          <c:tx>
            <c:strRef>
              <c:f>Sheet1!$C$28</c:f>
              <c:strCache>
                <c:ptCount val="1"/>
                <c:pt idx="0">
                  <c:v>IJ</c:v>
                </c:pt>
              </c:strCache>
            </c:strRef>
          </c:tx>
          <c:spPr>
            <a:solidFill>
              <a:schemeClr val="accent2"/>
            </a:solidFill>
            <a:ln w="25400">
              <a:noFill/>
            </a:ln>
          </c:spPr>
          <c:invertIfNegative val="0"/>
          <c:dLbls>
            <c:dLbl>
              <c:idx val="0"/>
              <c:layout>
                <c:manualLayout>
                  <c:x val="-7.2923545847091695E-2"/>
                  <c:y val="0"/>
                </c:manualLayout>
              </c:layout>
              <c:showLegendKey val="0"/>
              <c:showVal val="0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A-C6D5-456D-82E6-EAB2DCFE7EEF}"/>
                </c:ext>
              </c:extLst>
            </c:dLbl>
            <c:spPr>
              <a:noFill/>
              <a:ln>
                <a:noFill/>
              </a:ln>
              <a:effectLst/>
            </c:spPr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Sheet1!$D$28</c:f>
              <c:numCache>
                <c:formatCode>General</c:formatCode>
                <c:ptCount val="1"/>
                <c:pt idx="0">
                  <c:v>5</c:v>
                </c:pt>
              </c:numCache>
            </c:numRef>
          </c:xVal>
          <c:yVal>
            <c:numRef>
              <c:f>Sheet1!$E$28</c:f>
              <c:numCache>
                <c:formatCode>General</c:formatCode>
                <c:ptCount val="1"/>
                <c:pt idx="0">
                  <c:v>3</c:v>
                </c:pt>
              </c:numCache>
            </c:numRef>
          </c:yVal>
          <c:bubbleSize>
            <c:numRef>
              <c:f>Sheet1!$F$28</c:f>
              <c:numCache>
                <c:formatCode>General</c:formatCode>
                <c:ptCount val="1"/>
                <c:pt idx="0">
                  <c:v>1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B-C6D5-456D-82E6-EAB2DCFE7EEF}"/>
            </c:ext>
          </c:extLst>
        </c:ser>
        <c:ser>
          <c:idx val="11"/>
          <c:order val="10"/>
          <c:tx>
            <c:strRef>
              <c:f>Sheet1!$C$29</c:f>
              <c:strCache>
                <c:ptCount val="1"/>
                <c:pt idx="0">
                  <c:v>KL</c:v>
                </c:pt>
              </c:strCache>
            </c:strRef>
          </c:tx>
          <c:spPr>
            <a:ln w="25400">
              <a:noFill/>
            </a:ln>
          </c:spPr>
          <c:invertIfNegative val="0"/>
          <c:xVal>
            <c:numRef>
              <c:f>Sheet1!$D$29</c:f>
              <c:numCache>
                <c:formatCode>General</c:formatCode>
                <c:ptCount val="1"/>
                <c:pt idx="0">
                  <c:v>1.5</c:v>
                </c:pt>
              </c:numCache>
            </c:numRef>
          </c:xVal>
          <c:yVal>
            <c:numRef>
              <c:f>Sheet1!$E$29</c:f>
              <c:numCache>
                <c:formatCode>General</c:formatCode>
                <c:ptCount val="1"/>
                <c:pt idx="0">
                  <c:v>3</c:v>
                </c:pt>
              </c:numCache>
            </c:numRef>
          </c:yVal>
          <c:bubbleSize>
            <c:numRef>
              <c:f>Sheet1!$F$29</c:f>
              <c:numCache>
                <c:formatCode>General</c:formatCode>
                <c:ptCount val="1"/>
                <c:pt idx="0">
                  <c:v>3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C-C6D5-456D-82E6-EAB2DCFE7EEF}"/>
            </c:ext>
          </c:extLst>
        </c:ser>
        <c:ser>
          <c:idx val="12"/>
          <c:order val="11"/>
          <c:tx>
            <c:strRef>
              <c:f>Sheet1!$C$30</c:f>
              <c:strCache>
                <c:ptCount val="1"/>
                <c:pt idx="0">
                  <c:v>MN</c:v>
                </c:pt>
              </c:strCache>
            </c:strRef>
          </c:tx>
          <c:spPr>
            <a:ln w="25400">
              <a:noFill/>
            </a:ln>
          </c:spPr>
          <c:invertIfNegative val="0"/>
          <c:xVal>
            <c:numRef>
              <c:f>Sheet1!$D$30</c:f>
              <c:numCache>
                <c:formatCode>General</c:formatCode>
                <c:ptCount val="1"/>
                <c:pt idx="0">
                  <c:v>2</c:v>
                </c:pt>
              </c:numCache>
            </c:numRef>
          </c:xVal>
          <c:yVal>
            <c:numRef>
              <c:f>Sheet1!$E$30</c:f>
              <c:numCache>
                <c:formatCode>General</c:formatCode>
                <c:ptCount val="1"/>
                <c:pt idx="0">
                  <c:v>4</c:v>
                </c:pt>
              </c:numCache>
            </c:numRef>
          </c:yVal>
          <c:bubbleSize>
            <c:numRef>
              <c:f>Sheet1!$F$30</c:f>
              <c:numCache>
                <c:formatCode>General</c:formatCode>
                <c:ptCount val="1"/>
                <c:pt idx="0">
                  <c:v>4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D-C6D5-456D-82E6-EAB2DCFE7EEF}"/>
            </c:ext>
          </c:extLst>
        </c:ser>
        <c:ser>
          <c:idx val="13"/>
          <c:order val="12"/>
          <c:tx>
            <c:strRef>
              <c:f>Sheet1!$C$31</c:f>
              <c:strCache>
                <c:ptCount val="1"/>
                <c:pt idx="0">
                  <c:v>OP</c:v>
                </c:pt>
              </c:strCache>
            </c:strRef>
          </c:tx>
          <c:spPr>
            <a:solidFill>
              <a:srgbClr val="FF5050"/>
            </a:solidFill>
            <a:ln w="25400">
              <a:noFill/>
            </a:ln>
          </c:spPr>
          <c:invertIfNegative val="0"/>
          <c:dLbls>
            <c:dLbl>
              <c:idx val="0"/>
              <c:dLblPos val="ctr"/>
              <c:showLegendKey val="0"/>
              <c:showVal val="0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E-C6D5-456D-82E6-EAB2DCFE7EEF}"/>
                </c:ext>
              </c:extLst>
            </c:dLbl>
            <c:spPr>
              <a:noFill/>
              <a:ln>
                <a:noFill/>
              </a:ln>
              <a:effectLst/>
            </c:sp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Sheet1!$D$31</c:f>
              <c:numCache>
                <c:formatCode>General</c:formatCode>
                <c:ptCount val="1"/>
                <c:pt idx="0">
                  <c:v>4.5</c:v>
                </c:pt>
              </c:numCache>
            </c:numRef>
          </c:xVal>
          <c:yVal>
            <c:numRef>
              <c:f>Sheet1!$E$31</c:f>
              <c:numCache>
                <c:formatCode>General</c:formatCode>
                <c:ptCount val="1"/>
                <c:pt idx="0">
                  <c:v>4</c:v>
                </c:pt>
              </c:numCache>
            </c:numRef>
          </c:yVal>
          <c:bubbleSize>
            <c:numRef>
              <c:f>Sheet1!$F$31</c:f>
              <c:numCache>
                <c:formatCode>General</c:formatCode>
                <c:ptCount val="1"/>
                <c:pt idx="0">
                  <c:v>5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0F-C6D5-456D-82E6-EAB2DCFE7EEF}"/>
            </c:ext>
          </c:extLst>
        </c:ser>
        <c:ser>
          <c:idx val="14"/>
          <c:order val="13"/>
          <c:tx>
            <c:strRef>
              <c:f>Sheet1!$C$32</c:f>
              <c:strCache>
                <c:ptCount val="1"/>
                <c:pt idx="0">
                  <c:v>QR</c:v>
                </c:pt>
              </c:strCache>
            </c:strRef>
          </c:tx>
          <c:spPr>
            <a:solidFill>
              <a:schemeClr val="accent1">
                <a:lumMod val="75000"/>
              </a:schemeClr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Sheet1!$D$32</c:f>
              <c:numCache>
                <c:formatCode>General</c:formatCode>
                <c:ptCount val="1"/>
                <c:pt idx="0">
                  <c:v>1.5</c:v>
                </c:pt>
              </c:numCache>
            </c:numRef>
          </c:xVal>
          <c:yVal>
            <c:numRef>
              <c:f>Sheet1!$E$32</c:f>
              <c:numCache>
                <c:formatCode>General</c:formatCode>
                <c:ptCount val="1"/>
                <c:pt idx="0">
                  <c:v>5</c:v>
                </c:pt>
              </c:numCache>
            </c:numRef>
          </c:yVal>
          <c:bubbleSize>
            <c:numRef>
              <c:f>Sheet1!$F$32</c:f>
              <c:numCache>
                <c:formatCode>General</c:formatCode>
                <c:ptCount val="1"/>
                <c:pt idx="0">
                  <c:v>2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10-C6D5-456D-82E6-EAB2DCFE7EEF}"/>
            </c:ext>
          </c:extLst>
        </c:ser>
        <c:ser>
          <c:idx val="2"/>
          <c:order val="14"/>
          <c:tx>
            <c:strRef>
              <c:f>Sheet1!$C$29</c:f>
              <c:strCache>
                <c:ptCount val="1"/>
                <c:pt idx="0">
                  <c:v>KL</c:v>
                </c:pt>
              </c:strCache>
            </c:strRef>
          </c:tx>
          <c:spPr>
            <a:solidFill>
              <a:srgbClr val="FFC000"/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Sheet1!$D$29</c:f>
              <c:numCache>
                <c:formatCode>General</c:formatCode>
                <c:ptCount val="1"/>
                <c:pt idx="0">
                  <c:v>1.5</c:v>
                </c:pt>
              </c:numCache>
            </c:numRef>
          </c:xVal>
          <c:yVal>
            <c:numRef>
              <c:f>Sheet1!$E$29</c:f>
              <c:numCache>
                <c:formatCode>General</c:formatCode>
                <c:ptCount val="1"/>
                <c:pt idx="0">
                  <c:v>3</c:v>
                </c:pt>
              </c:numCache>
            </c:numRef>
          </c:yVal>
          <c:bubbleSize>
            <c:numRef>
              <c:f>Sheet1!$F$29</c:f>
              <c:numCache>
                <c:formatCode>General</c:formatCode>
                <c:ptCount val="1"/>
                <c:pt idx="0">
                  <c:v>3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11-C6D5-456D-82E6-EAB2DCFE7EEF}"/>
            </c:ext>
          </c:extLst>
        </c:ser>
        <c:ser>
          <c:idx val="15"/>
          <c:order val="15"/>
          <c:tx>
            <c:strRef>
              <c:f>Sheet1!$C$33</c:f>
              <c:strCache>
                <c:ptCount val="1"/>
                <c:pt idx="0">
                  <c:v>ST</c:v>
                </c:pt>
              </c:strCache>
            </c:strRef>
          </c:tx>
          <c:spPr>
            <a:solidFill>
              <a:schemeClr val="accent4"/>
            </a:solidFill>
            <a:ln w="25400">
              <a:noFill/>
            </a:ln>
          </c:spPr>
          <c:invertIfNegative val="0"/>
          <c:dLbls>
            <c:spPr>
              <a:noFill/>
              <a:ln>
                <a:noFill/>
              </a:ln>
              <a:effectLst/>
            </c:spPr>
            <c:dLblPos val="ctr"/>
            <c:showLegendKey val="0"/>
            <c:showVal val="0"/>
            <c:showCatName val="0"/>
            <c:showSerName val="1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Sheet1!$D$33</c:f>
              <c:numCache>
                <c:formatCode>General</c:formatCode>
                <c:ptCount val="1"/>
                <c:pt idx="0">
                  <c:v>5</c:v>
                </c:pt>
              </c:numCache>
            </c:numRef>
          </c:xVal>
          <c:yVal>
            <c:numRef>
              <c:f>Sheet1!$E$33</c:f>
              <c:numCache>
                <c:formatCode>General</c:formatCode>
                <c:ptCount val="1"/>
                <c:pt idx="0">
                  <c:v>5</c:v>
                </c:pt>
              </c:numCache>
            </c:numRef>
          </c:yVal>
          <c:bubbleSize>
            <c:numRef>
              <c:f>Sheet1!$F$33</c:f>
              <c:numCache>
                <c:formatCode>General</c:formatCode>
                <c:ptCount val="1"/>
                <c:pt idx="0">
                  <c:v>3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12-C6D5-456D-82E6-EAB2DCFE7EEF}"/>
            </c:ext>
          </c:extLst>
        </c:ser>
        <c:ser>
          <c:idx val="16"/>
          <c:order val="16"/>
          <c:tx>
            <c:strRef>
              <c:f>Sheet1!$C$35</c:f>
              <c:strCache>
                <c:ptCount val="1"/>
                <c:pt idx="0">
                  <c:v>WX</c:v>
                </c:pt>
              </c:strCache>
            </c:strRef>
          </c:tx>
          <c:spPr>
            <a:solidFill>
              <a:schemeClr val="accent1">
                <a:lumMod val="75000"/>
              </a:schemeClr>
            </a:solidFill>
            <a:ln w="25400">
              <a:noFill/>
            </a:ln>
          </c:spPr>
          <c:invertIfNegative val="0"/>
          <c:dLbls>
            <c:dLbl>
              <c:idx val="0"/>
              <c:dLblPos val="ctr"/>
              <c:showLegendKey val="0"/>
              <c:showVal val="0"/>
              <c:showCatName val="0"/>
              <c:showSerName val="1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13-C6D5-456D-82E6-EAB2DCFE7EEF}"/>
                </c:ext>
              </c:extLst>
            </c:dLbl>
            <c:spPr>
              <a:noFill/>
              <a:ln>
                <a:noFill/>
              </a:ln>
              <a:effectLst/>
            </c:sp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>
                <c15:showLeaderLines val="0"/>
              </c:ext>
            </c:extLst>
          </c:dLbls>
          <c:xVal>
            <c:numRef>
              <c:f>Sheet1!$D$35</c:f>
              <c:numCache>
                <c:formatCode>General</c:formatCode>
                <c:ptCount val="1"/>
                <c:pt idx="0">
                  <c:v>2</c:v>
                </c:pt>
              </c:numCache>
            </c:numRef>
          </c:xVal>
          <c:yVal>
            <c:numRef>
              <c:f>Sheet1!$E$35</c:f>
              <c:numCache>
                <c:formatCode>General</c:formatCode>
                <c:ptCount val="1"/>
                <c:pt idx="0">
                  <c:v>4</c:v>
                </c:pt>
              </c:numCache>
            </c:numRef>
          </c:yVal>
          <c:bubbleSize>
            <c:numRef>
              <c:f>Sheet1!$F$35</c:f>
              <c:numCache>
                <c:formatCode>General</c:formatCode>
                <c:ptCount val="1"/>
                <c:pt idx="0">
                  <c:v>5</c:v>
                </c:pt>
              </c:numCache>
            </c:numRef>
          </c:bubbleSize>
          <c:bubble3D val="0"/>
          <c:extLst>
            <c:ext xmlns:c16="http://schemas.microsoft.com/office/drawing/2014/chart" uri="{C3380CC4-5D6E-409C-BE32-E72D297353CC}">
              <c16:uniqueId val="{00000014-C6D5-456D-82E6-EAB2DCFE7EE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bubbleScale val="100"/>
        <c:showNegBubbles val="0"/>
        <c:axId val="85176320"/>
        <c:axId val="85177856"/>
      </c:bubbleChart>
      <c:valAx>
        <c:axId val="85176320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crossAx val="85177856"/>
        <c:crosses val="autoZero"/>
        <c:crossBetween val="midCat"/>
      </c:valAx>
      <c:valAx>
        <c:axId val="85177856"/>
        <c:scaling>
          <c:orientation val="minMax"/>
          <c:max val="6"/>
        </c:scaling>
        <c:delete val="0"/>
        <c:axPos val="l"/>
        <c:majorGridlines/>
        <c:numFmt formatCode="General" sourceLinked="1"/>
        <c:majorTickMark val="out"/>
        <c:minorTickMark val="none"/>
        <c:tickLblPos val="nextTo"/>
        <c:crossAx val="85176320"/>
        <c:crosses val="autoZero"/>
        <c:crossBetween val="midCat"/>
      </c:valAx>
    </c:plotArea>
    <c:plotVisOnly val="1"/>
    <c:dispBlanksAs val="gap"/>
    <c:showDLblsOverMax val="0"/>
  </c:chart>
  <c:externalData r:id="rId1">
    <c:autoUpdate val="0"/>
  </c:externalData>
  <c:userShapes r:id="rId2"/>
</c:chartSpace>
</file>

<file path=ppt/drawings/_rels/drawing1.xml.rels><?xml version="1.0" encoding="UTF-8" standalone="yes"?>
<Relationships xmlns="http://schemas.openxmlformats.org/package/2006/relationships"><Relationship Id="rId1" Type="http://schemas.openxmlformats.org/officeDocument/2006/relationships/image" Target="../media/image4.png"/></Relationships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0.13634</cdr:x>
      <cdr:y>0.0312</cdr:y>
    </cdr:from>
    <cdr:to>
      <cdr:x>1</cdr:x>
      <cdr:y>0.85588</cdr:y>
    </cdr:to>
    <cdr:pic>
      <cdr:nvPicPr>
        <cdr:cNvPr id="19" name="chart">
          <a:extLst xmlns:a="http://schemas.openxmlformats.org/drawingml/2006/main">
            <a:ext uri="{FF2B5EF4-FFF2-40B4-BE49-F238E27FC236}">
              <a16:creationId xmlns:a16="http://schemas.microsoft.com/office/drawing/2014/main" id="{55F2461D-A040-4436-A986-5C9A4E73A078}"/>
            </a:ext>
          </a:extLst>
        </cdr:cNvPr>
        <cdr:cNvPicPr>
          <a:picLocks xmlns:a="http://schemas.openxmlformats.org/drawingml/2006/main" noChangeAspect="1"/>
        </cdr:cNvPicPr>
      </cdr:nvPicPr>
      <cdr:blipFill>
        <a:blip xmlns:a="http://schemas.openxmlformats.org/drawingml/2006/main" xmlns:r="http://schemas.openxmlformats.org/officeDocument/2006/relationships" r:embed="rId1"/>
        <a:stretch xmlns:a="http://schemas.openxmlformats.org/drawingml/2006/main">
          <a:fillRect/>
        </a:stretch>
      </cdr:blipFill>
      <cdr:spPr>
        <a:xfrm xmlns:a="http://schemas.openxmlformats.org/drawingml/2006/main">
          <a:off x="692002" y="124098"/>
          <a:ext cx="4383404" cy="3279932"/>
        </a:xfrm>
        <a:prstGeom xmlns:a="http://schemas.openxmlformats.org/drawingml/2006/main" prst="rect">
          <a:avLst/>
        </a:prstGeom>
      </cdr:spPr>
    </cdr:pic>
  </cdr:relSizeAnchor>
  <cdr:relSizeAnchor xmlns:cdr="http://schemas.openxmlformats.org/drawingml/2006/chartDrawing">
    <cdr:from>
      <cdr:x>0</cdr:x>
      <cdr:y>0.23429</cdr:y>
    </cdr:from>
    <cdr:to>
      <cdr:x>0.09772</cdr:x>
      <cdr:y>0.73397</cdr:y>
    </cdr:to>
    <cdr:sp macro="" textlink="">
      <cdr:nvSpPr>
        <cdr:cNvPr id="2" name="TextBox 33"/>
        <cdr:cNvSpPr txBox="1"/>
      </cdr:nvSpPr>
      <cdr:spPr>
        <a:xfrm xmlns:a="http://schemas.openxmlformats.org/drawingml/2006/main">
          <a:off x="-3962400" y="803368"/>
          <a:ext cx="461665" cy="1713418"/>
        </a:xfrm>
        <a:prstGeom xmlns:a="http://schemas.openxmlformats.org/drawingml/2006/main" prst="rect">
          <a:avLst/>
        </a:prstGeom>
        <a:noFill xmlns:a="http://schemas.openxmlformats.org/drawingml/2006/main"/>
      </cdr:spPr>
      <cdr:txBody>
        <a:bodyPr xmlns:a="http://schemas.openxmlformats.org/drawingml/2006/main" vert="vert270" wrap="none" rtlCol="0">
          <a:spAutoFit/>
        </a:bodyPr>
        <a:lstStyle xmlns:a="http://schemas.openxmlformats.org/drawingml/2006/main">
          <a:defPPr>
            <a:defRPr lang="en-US"/>
          </a:defPPr>
          <a:lvl1pPr marL="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1pPr>
          <a:lvl2pPr marL="4572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2pPr>
          <a:lvl3pPr marL="9144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3pPr>
          <a:lvl4pPr marL="13716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4pPr>
          <a:lvl5pPr marL="18288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5pPr>
          <a:lvl6pPr marL="22860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6pPr>
          <a:lvl7pPr marL="27432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7pPr>
          <a:lvl8pPr marL="32004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8pPr>
          <a:lvl9pPr marL="36576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r>
            <a:rPr lang="en-US" dirty="0"/>
            <a:t>Accountability</a:t>
          </a:r>
        </a:p>
      </cdr:txBody>
    </cdr:sp>
  </cdr:relSizeAnchor>
  <cdr:relSizeAnchor xmlns:cdr="http://schemas.openxmlformats.org/drawingml/2006/chartDrawing">
    <cdr:from>
      <cdr:x>0.40473</cdr:x>
      <cdr:y>0.89229</cdr:y>
    </cdr:from>
    <cdr:to>
      <cdr:x>0.76242</cdr:x>
      <cdr:y>1</cdr:y>
    </cdr:to>
    <cdr:sp macro="" textlink="">
      <cdr:nvSpPr>
        <cdr:cNvPr id="3" name="TextBox 32"/>
        <cdr:cNvSpPr txBox="1"/>
      </cdr:nvSpPr>
      <cdr:spPr>
        <a:xfrm xmlns:a="http://schemas.openxmlformats.org/drawingml/2006/main">
          <a:off x="1912101" y="3059667"/>
          <a:ext cx="1689886" cy="369332"/>
        </a:xfrm>
        <a:prstGeom xmlns:a="http://schemas.openxmlformats.org/drawingml/2006/main" prst="rect">
          <a:avLst/>
        </a:prstGeom>
        <a:noFill xmlns:a="http://schemas.openxmlformats.org/drawingml/2006/main"/>
      </cdr:spPr>
      <cdr:txBody>
        <a:bodyPr xmlns:a="http://schemas.openxmlformats.org/drawingml/2006/main" wrap="none" rtlCol="0">
          <a:spAutoFit/>
        </a:bodyPr>
        <a:lstStyle xmlns:a="http://schemas.openxmlformats.org/drawingml/2006/main">
          <a:defPPr>
            <a:defRPr lang="en-US"/>
          </a:defPPr>
          <a:lvl1pPr marL="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1pPr>
          <a:lvl2pPr marL="4572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2pPr>
          <a:lvl3pPr marL="9144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3pPr>
          <a:lvl4pPr marL="13716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4pPr>
          <a:lvl5pPr marL="18288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5pPr>
          <a:lvl6pPr marL="22860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6pPr>
          <a:lvl7pPr marL="27432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7pPr>
          <a:lvl8pPr marL="32004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8pPr>
          <a:lvl9pPr marL="3657600" algn="l" defTabSz="914400" rtl="0" eaLnBrk="1" latinLnBrk="0" hangingPunct="1">
            <a:defRPr sz="1800" kern="1200">
              <a:solidFill>
                <a:schemeClr val="tx1"/>
              </a:solidFill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r>
            <a:rPr lang="en-US" dirty="0"/>
            <a:t>Commitment</a:t>
          </a:r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C951FE7-6F43-4DCD-A935-114E816B6FCA}" type="datetimeFigureOut">
              <a:rPr lang="en-US" smtClean="0"/>
              <a:t>8/11/2018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E4D1167-6FE0-4347-AC43-7BE6DE2068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54413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E4D1167-6FE0-4347-AC43-7BE6DE2068D0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74872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6000" spc="-38" baseline="0">
                <a:solidFill>
                  <a:srgbClr val="6F6F6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1800" cap="all" spc="150" baseline="0">
                <a:solidFill>
                  <a:srgbClr val="6F6F6F"/>
                </a:solidFill>
                <a:latin typeface="+mj-lt"/>
              </a:defRPr>
            </a:lvl1pPr>
            <a:lvl2pPr marL="342900" indent="0" algn="ctr">
              <a:buNone/>
              <a:defRPr sz="1800"/>
            </a:lvl2pPr>
            <a:lvl3pPr marL="685800" indent="0" algn="ctr">
              <a:buNone/>
              <a:defRPr sz="1800"/>
            </a:lvl3pPr>
            <a:lvl4pPr marL="1028700" indent="0" algn="ctr">
              <a:buNone/>
              <a:defRPr sz="1500"/>
            </a:lvl4pPr>
            <a:lvl5pPr marL="1371600" indent="0" algn="ctr">
              <a:buNone/>
              <a:defRPr sz="1500"/>
            </a:lvl5pPr>
            <a:lvl6pPr marL="1714500" indent="0" algn="ctr">
              <a:buNone/>
              <a:defRPr sz="1500"/>
            </a:lvl6pPr>
            <a:lvl7pPr marL="2057400" indent="0" algn="ctr">
              <a:buNone/>
              <a:defRPr sz="1500"/>
            </a:lvl7pPr>
            <a:lvl8pPr marL="2400300" indent="0" algn="ctr">
              <a:buNone/>
              <a:defRPr sz="1500"/>
            </a:lvl8pPr>
            <a:lvl9pPr marL="2743200" indent="0" algn="ctr">
              <a:buNone/>
              <a:defRPr sz="15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8F0D75-EE19-4CF6-A81E-6DB9D5798B32}" type="slidenum">
              <a:rPr lang="en-US" smtClean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9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Picture 10">
            <a:extLst>
              <a:ext uri="{FF2B5EF4-FFF2-40B4-BE49-F238E27FC236}">
                <a16:creationId xmlns:a16="http://schemas.microsoft.com/office/drawing/2014/main" id="{D4A89578-08F4-46E1-B501-D20CCCC22AD9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10872" y="6451024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124173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000000-1234-1234-1234-123412341234}" type="slidenum">
              <a:rPr lang="en-US" sz="900" smtClean="0">
                <a:solidFill>
                  <a:srgbClr val="888888"/>
                </a:solidFill>
                <a:ea typeface="Calibri"/>
                <a:cs typeface="Calibri"/>
                <a:sym typeface="Calibri"/>
              </a:rPr>
              <a:pPr/>
              <a:t>‹#›</a:t>
            </a:fld>
            <a:endParaRPr lang="en-US" sz="900">
              <a:solidFill>
                <a:srgbClr val="888888"/>
              </a:solidFill>
              <a:ea typeface="Calibri"/>
              <a:cs typeface="Calibri"/>
              <a:sym typeface="Calibri"/>
            </a:endParaRPr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CD8A9709-5BC9-40EF-92E9-B5D1089987F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</p:spTree>
    <p:extLst>
      <p:ext uri="{BB962C8B-B14F-4D97-AF65-F5344CB8AC3E}">
        <p14:creationId xmlns:p14="http://schemas.microsoft.com/office/powerpoint/2010/main" val="337590459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5"/>
            <a:ext cx="10058400" cy="61925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444238"/>
            <a:ext cx="4937760" cy="442485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444239"/>
            <a:ext cx="4937760" cy="442485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8F0D75-EE19-4CF6-A81E-6DB9D5798B32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2EB8DDBA-40EE-4EF4-BB88-6C1BF4DBF1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</p:spTree>
    <p:extLst>
      <p:ext uri="{BB962C8B-B14F-4D97-AF65-F5344CB8AC3E}">
        <p14:creationId xmlns:p14="http://schemas.microsoft.com/office/powerpoint/2010/main" val="38015084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5"/>
            <a:ext cx="10058400" cy="79871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341850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1500" b="0" cap="all" baseline="0">
                <a:solidFill>
                  <a:schemeClr val="tx2"/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162086"/>
            <a:ext cx="4937760" cy="379844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341850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1500" b="0" cap="all" baseline="0">
                <a:solidFill>
                  <a:schemeClr val="tx2"/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162086"/>
            <a:ext cx="4937760" cy="379844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000000-1234-1234-1234-123412341234}" type="slidenum">
              <a:rPr lang="en-US" sz="900" smtClean="0">
                <a:solidFill>
                  <a:srgbClr val="888888"/>
                </a:solidFill>
                <a:ea typeface="Calibri"/>
                <a:cs typeface="Calibri"/>
                <a:sym typeface="Calibri"/>
              </a:rPr>
              <a:pPr/>
              <a:t>‹#›</a:t>
            </a:fld>
            <a:endParaRPr lang="en-US" sz="900">
              <a:solidFill>
                <a:srgbClr val="888888"/>
              </a:solidFill>
              <a:ea typeface="Calibri"/>
              <a:cs typeface="Calibri"/>
              <a:sym typeface="Calibri"/>
            </a:endParaRPr>
          </a:p>
        </p:txBody>
      </p:sp>
      <p:sp>
        <p:nvSpPr>
          <p:cNvPr id="11" name="Footer Placeholder 4">
            <a:extLst>
              <a:ext uri="{FF2B5EF4-FFF2-40B4-BE49-F238E27FC236}">
                <a16:creationId xmlns:a16="http://schemas.microsoft.com/office/drawing/2014/main" id="{A9716D0C-F51E-4E7B-A410-351E8736D9EF}"/>
              </a:ext>
            </a:extLst>
          </p:cNvPr>
          <p:cNvSpPr>
            <a:spLocks noGrp="1"/>
          </p:cNvSpPr>
          <p:nvPr>
            <p:ph type="ftr" sz="quarter" idx="1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522743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0000000-1234-1234-1234-123412341234}" type="slidenum">
              <a:rPr lang="en-US" sz="900" smtClean="0">
                <a:solidFill>
                  <a:srgbClr val="888888"/>
                </a:solidFill>
                <a:ea typeface="Calibri"/>
                <a:cs typeface="Calibri"/>
                <a:sym typeface="Calibri"/>
              </a:rPr>
              <a:pPr/>
              <a:t>‹#›</a:t>
            </a:fld>
            <a:endParaRPr lang="en-US" sz="900">
              <a:solidFill>
                <a:srgbClr val="888888"/>
              </a:solidFill>
              <a:ea typeface="Calibri"/>
              <a:cs typeface="Calibri"/>
              <a:sym typeface="Calibri"/>
            </a:endParaRPr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6A64C52B-2AC9-4BE9-9402-6C337E3A757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545485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sz="1350" dirty="0"/>
          </a:p>
        </p:txBody>
      </p:sp>
      <p:sp>
        <p:nvSpPr>
          <p:cNvPr id="6" name="Rectangle 5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fld id="{8E8F0D75-EE19-4CF6-A81E-6DB9D5798B32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A24BB364-BACC-4857-8CAC-8118E2DBCB1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E094B1E5-1530-4CE4-8251-743F71F70C9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88946" y="286605"/>
            <a:ext cx="5966735" cy="704709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4BF59692-0A98-4601-8FF0-367ABCBC2F68}"/>
              </a:ext>
            </a:extLst>
          </p:cNvPr>
          <p:cNvCxnSpPr>
            <a:cxnSpLocks/>
          </p:cNvCxnSpPr>
          <p:nvPr/>
        </p:nvCxnSpPr>
        <p:spPr>
          <a:xfrm>
            <a:off x="5145451" y="1156731"/>
            <a:ext cx="5912492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F18E8DC-F9DE-4C1B-A9AF-B8448C456CAA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5211764" y="1465263"/>
            <a:ext cx="6080125" cy="461645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Picture Placeholder 12">
            <a:extLst>
              <a:ext uri="{FF2B5EF4-FFF2-40B4-BE49-F238E27FC236}">
                <a16:creationId xmlns:a16="http://schemas.microsoft.com/office/drawing/2014/main" id="{826956D0-6CA0-4C96-BDFE-E8A3321D7942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2" y="2"/>
            <a:ext cx="5155895" cy="6334125"/>
          </a:xfrm>
        </p:spPr>
        <p:txBody>
          <a:bodyPr/>
          <a:lstStyle/>
          <a:p>
            <a:r>
              <a:rPr lang="en-US"/>
              <a:t>Click icon to add picture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C91840A7-CE7E-4CE8-8FB7-5B88E8A2552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10872" y="6451024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9133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fld id="{8E8F0D75-EE19-4CF6-A81E-6DB9D5798B32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A24BB364-BACC-4857-8CAC-8118E2DBCB1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17C1119-5D6D-4275-8B57-2C49889D383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10872" y="6451024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91043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fld id="{8E8F0D75-EE19-4CF6-A81E-6DB9D5798B32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A24BB364-BACC-4857-8CAC-8118E2DBCB1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sp>
        <p:nvSpPr>
          <p:cNvPr id="8" name="Shape 1756">
            <a:extLst>
              <a:ext uri="{FF2B5EF4-FFF2-40B4-BE49-F238E27FC236}">
                <a16:creationId xmlns:a16="http://schemas.microsoft.com/office/drawing/2014/main" id="{C6E51B02-C32C-4CF2-8AAB-CA876BE88D3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599278" y="1788049"/>
            <a:ext cx="3212559" cy="2999700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ctr" anchorCtr="0"/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rgbClr val="6F6F6F"/>
                </a:solidFill>
              </a:defRPr>
            </a:lvl1pPr>
            <a:lvl2pPr lvl="1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2pPr>
            <a:lvl3pPr lvl="2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3pPr>
            <a:lvl4pPr lvl="3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4pPr>
            <a:lvl5pPr lvl="4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5pPr>
            <a:lvl6pPr lvl="5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6pPr>
            <a:lvl7pPr lvl="6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7pPr>
            <a:lvl8pPr lvl="7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8pPr>
            <a:lvl9pPr lvl="8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400" b="1">
                <a:solidFill>
                  <a:schemeClr val="dk1"/>
                </a:solidFill>
              </a:defRPr>
            </a:lvl9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10" name="Shape 1757">
            <a:extLst>
              <a:ext uri="{FF2B5EF4-FFF2-40B4-BE49-F238E27FC236}">
                <a16:creationId xmlns:a16="http://schemas.microsoft.com/office/drawing/2014/main" id="{6D8C2003-C606-4A59-96F2-CA7504AA751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4825389" y="1015849"/>
            <a:ext cx="6720288" cy="4544100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ctr" anchorCtr="0"/>
          <a:lstStyle>
            <a:lvl1pPr marL="342900" lvl="0" indent="-261938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6F6F6F"/>
              </a:buClr>
              <a:buSzPts val="1900"/>
              <a:buChar char="●"/>
              <a:defRPr sz="1425">
                <a:solidFill>
                  <a:srgbClr val="6F6F6F"/>
                </a:solidFill>
              </a:defRPr>
            </a:lvl1pPr>
            <a:lvl2pPr marL="685800" lvl="1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○"/>
              <a:defRPr sz="1200">
                <a:solidFill>
                  <a:schemeClr val="dk2"/>
                </a:solidFill>
              </a:defRPr>
            </a:lvl2pPr>
            <a:lvl3pPr marL="1028700" lvl="2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■"/>
              <a:defRPr sz="1200">
                <a:solidFill>
                  <a:schemeClr val="dk2"/>
                </a:solidFill>
              </a:defRPr>
            </a:lvl3pPr>
            <a:lvl4pPr marL="1371600" lvl="3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●"/>
              <a:defRPr sz="1200">
                <a:solidFill>
                  <a:schemeClr val="dk2"/>
                </a:solidFill>
              </a:defRPr>
            </a:lvl4pPr>
            <a:lvl5pPr marL="1714500" lvl="4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○"/>
              <a:defRPr sz="1200">
                <a:solidFill>
                  <a:schemeClr val="dk2"/>
                </a:solidFill>
              </a:defRPr>
            </a:lvl5pPr>
            <a:lvl6pPr marL="2057400" lvl="5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■"/>
              <a:defRPr sz="1200">
                <a:solidFill>
                  <a:schemeClr val="dk2"/>
                </a:solidFill>
              </a:defRPr>
            </a:lvl6pPr>
            <a:lvl7pPr marL="2400300" lvl="6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●"/>
              <a:defRPr sz="1200">
                <a:solidFill>
                  <a:schemeClr val="dk2"/>
                </a:solidFill>
              </a:defRPr>
            </a:lvl7pPr>
            <a:lvl8pPr marL="2743200" lvl="7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○"/>
              <a:defRPr sz="1200">
                <a:solidFill>
                  <a:schemeClr val="dk2"/>
                </a:solidFill>
              </a:defRPr>
            </a:lvl8pPr>
            <a:lvl9pPr marL="3086100" lvl="8" indent="-24765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■"/>
              <a:defRPr sz="1200">
                <a:solidFill>
                  <a:schemeClr val="dk2"/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65BB3533-76E8-48B6-A884-8745B6630B46}"/>
              </a:ext>
            </a:extLst>
          </p:cNvPr>
          <p:cNvCxnSpPr/>
          <p:nvPr/>
        </p:nvCxnSpPr>
        <p:spPr>
          <a:xfrm>
            <a:off x="4296579" y="1630499"/>
            <a:ext cx="0" cy="3172857"/>
          </a:xfrm>
          <a:prstGeom prst="line">
            <a:avLst/>
          </a:prstGeom>
          <a:ln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12" name="Picture 11">
            <a:extLst>
              <a:ext uri="{FF2B5EF4-FFF2-40B4-BE49-F238E27FC236}">
                <a16:creationId xmlns:a16="http://schemas.microsoft.com/office/drawing/2014/main" id="{5E3D0710-FD28-425B-9CEB-FC627B963AFB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10872" y="6451024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98696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8" y="0"/>
            <a:ext cx="4050791" cy="6858000"/>
          </a:xfrm>
          <a:prstGeom prst="rect">
            <a:avLst/>
          </a:prstGeom>
          <a:solidFill>
            <a:schemeClr val="bg1">
              <a:lumMod val="6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125">
                <a:solidFill>
                  <a:srgbClr val="FFFFFF"/>
                </a:solidFill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E8F0D75-EE19-4CF6-A81E-6DB9D5798B32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Footer Placeholder 4">
            <a:extLst>
              <a:ext uri="{FF2B5EF4-FFF2-40B4-BE49-F238E27FC236}">
                <a16:creationId xmlns:a16="http://schemas.microsoft.com/office/drawing/2014/main" id="{1737F582-B853-4C4C-A8E6-4BEB5AEAB40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39225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rgbClr val="FFFFFF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03AD16E6-84F4-4FF9-8214-2669C6ED734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10872" y="6451024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561408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1_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8" y="0"/>
            <a:ext cx="4050791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125">
                <a:solidFill>
                  <a:srgbClr val="FFFFFF"/>
                </a:solidFill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E8F0D75-EE19-4CF6-A81E-6DB9D5798B32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Footer Placeholder 4">
            <a:extLst>
              <a:ext uri="{FF2B5EF4-FFF2-40B4-BE49-F238E27FC236}">
                <a16:creationId xmlns:a16="http://schemas.microsoft.com/office/drawing/2014/main" id="{B8A522FC-6EA6-40DC-AC93-3926D414BF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257819" y="6362218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BCA6F5F-CA9D-4045-A2F0-6743EEBC910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56873" y="6300202"/>
            <a:ext cx="1871635" cy="3535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76840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" y="4941426"/>
            <a:ext cx="12188825" cy="1905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7" y="4915076"/>
            <a:ext cx="12188825" cy="64008"/>
          </a:xfrm>
          <a:prstGeom prst="rect">
            <a:avLst/>
          </a:prstGeom>
          <a:solidFill>
            <a:schemeClr val="accent3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7" y="0"/>
            <a:ext cx="12191985" cy="4918364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2400">
                <a:solidFill>
                  <a:schemeClr val="bg1"/>
                </a:solidFill>
              </a:defRPr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450"/>
              </a:spcAft>
              <a:buNone/>
              <a:defRPr sz="1125">
                <a:solidFill>
                  <a:srgbClr val="FFFFFF"/>
                </a:solidFill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8F0D75-EE19-4CF6-A81E-6DB9D5798B32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Footer Placeholder 4">
            <a:extLst>
              <a:ext uri="{FF2B5EF4-FFF2-40B4-BE49-F238E27FC236}">
                <a16:creationId xmlns:a16="http://schemas.microsoft.com/office/drawing/2014/main" id="{4DC797E5-1F6C-413F-9872-68AC9679B53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109607" y="649287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rgbClr val="FFFFFF"/>
                </a:solidFill>
              </a:defRPr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180951D-A887-4519-80DB-6825469BBBF0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90987" y="6395604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035824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/>
              <a:t>Dell Alliance skills Mastery – Joint Partner business planning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8F0D75-EE19-4CF6-A81E-6DB9D5798B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706857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ustom layout 8">
    <p:bg>
      <p:bgPr>
        <a:solidFill>
          <a:srgbClr val="FFFFFF"/>
        </a:solidFill>
        <a:effectLst/>
      </p:bgPr>
    </p:bg>
    <p:spTree>
      <p:nvGrpSpPr>
        <p:cNvPr id="1" name="Shape 17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58" name="Shape 1758"/>
          <p:cNvSpPr txBox="1">
            <a:spLocks noGrp="1"/>
          </p:cNvSpPr>
          <p:nvPr>
            <p:ph type="sldNum" idx="12"/>
          </p:nvPr>
        </p:nvSpPr>
        <p:spPr>
          <a:xfrm>
            <a:off x="10908683" y="274022"/>
            <a:ext cx="731700" cy="524700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ctr" anchorCtr="0">
            <a:noAutofit/>
          </a:bodyPr>
          <a:lstStyle/>
          <a:p>
            <a:fld id="{00000000-1234-1234-1234-123412341234}" type="slidenum">
              <a:rPr lang="en-US" sz="975" smtClean="0">
                <a:solidFill>
                  <a:schemeClr val="dk2"/>
                </a:solidFill>
              </a:rPr>
              <a:pPr/>
              <a:t>‹#›</a:t>
            </a:fld>
            <a:endParaRPr lang="en-US" sz="975">
              <a:solidFill>
                <a:schemeClr val="dk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9262068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ustom layout 3">
    <p:bg>
      <p:bgPr>
        <a:solidFill>
          <a:srgbClr val="FFFFFF"/>
        </a:solidFill>
        <a:effectLst/>
      </p:bgPr>
    </p:bg>
    <p:spTree>
      <p:nvGrpSpPr>
        <p:cNvPr id="1" name="Shape 16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3" name="Shape 1613"/>
          <p:cNvSpPr txBox="1">
            <a:spLocks noGrp="1"/>
          </p:cNvSpPr>
          <p:nvPr>
            <p:ph type="ctrTitle"/>
          </p:nvPr>
        </p:nvSpPr>
        <p:spPr>
          <a:xfrm>
            <a:off x="7552303" y="1487667"/>
            <a:ext cx="3605700" cy="3112042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t" anchorCtr="0"/>
          <a:lstStyle>
            <a:lvl1pPr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3700"/>
              <a:buNone/>
              <a:defRPr sz="2775">
                <a:solidFill>
                  <a:srgbClr val="FFFFFF"/>
                </a:solidFill>
              </a:defRPr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1614" name="Shape 1614"/>
          <p:cNvSpPr txBox="1">
            <a:spLocks noGrp="1"/>
          </p:cNvSpPr>
          <p:nvPr>
            <p:ph type="sldNum" idx="12"/>
          </p:nvPr>
        </p:nvSpPr>
        <p:spPr>
          <a:xfrm>
            <a:off x="10822886" y="378682"/>
            <a:ext cx="731700" cy="524700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ctr" anchorCtr="0">
            <a:noAutofit/>
          </a:bodyPr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00000000-1234-1234-1234-123412341234}" type="slidenum">
              <a:rPr lang="en-US" sz="975" smtClean="0"/>
              <a:pPr/>
              <a:t>‹#›</a:t>
            </a:fld>
            <a:endParaRPr lang="en-US" sz="975"/>
          </a:p>
        </p:txBody>
      </p:sp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F84D13B6-8B78-4B29-9B36-393163956B3E}"/>
              </a:ext>
            </a:extLst>
          </p:cNvPr>
          <p:cNvCxnSpPr/>
          <p:nvPr/>
        </p:nvCxnSpPr>
        <p:spPr>
          <a:xfrm>
            <a:off x="7550729" y="4807527"/>
            <a:ext cx="3671455" cy="0"/>
          </a:xfrm>
          <a:prstGeom prst="line">
            <a:avLst/>
          </a:prstGeom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5566282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ustom layout 5">
    <p:bg>
      <p:bgPr>
        <a:solidFill>
          <a:srgbClr val="FFFFFF"/>
        </a:solidFill>
        <a:effectLst/>
      </p:bgPr>
    </p:bg>
    <p:spTree>
      <p:nvGrpSpPr>
        <p:cNvPr id="1" name="Shape 17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8" name="Shape 1748"/>
          <p:cNvSpPr txBox="1">
            <a:spLocks noGrp="1"/>
          </p:cNvSpPr>
          <p:nvPr>
            <p:ph type="title"/>
          </p:nvPr>
        </p:nvSpPr>
        <p:spPr>
          <a:xfrm>
            <a:off x="468800" y="3649133"/>
            <a:ext cx="7054219" cy="1852800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ctr" anchorCtr="0"/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2775" b="1">
                <a:solidFill>
                  <a:srgbClr val="212121"/>
                </a:solidFill>
              </a:defRPr>
            </a:lvl9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1749" name="Shape 1749"/>
          <p:cNvSpPr txBox="1">
            <a:spLocks noGrp="1"/>
          </p:cNvSpPr>
          <p:nvPr>
            <p:ph type="sldNum" idx="12"/>
          </p:nvPr>
        </p:nvSpPr>
        <p:spPr>
          <a:xfrm>
            <a:off x="11296611" y="6217622"/>
            <a:ext cx="731700" cy="524700"/>
          </a:xfrm>
          <a:prstGeom prst="rect">
            <a:avLst/>
          </a:prstGeom>
          <a:noFill/>
          <a:ln>
            <a:noFill/>
          </a:ln>
        </p:spPr>
        <p:txBody>
          <a:bodyPr wrap="square" lIns="121900" tIns="121900" rIns="121900" bIns="121900" anchor="ctr" anchorCtr="0">
            <a:noAutofit/>
          </a:bodyPr>
          <a:lstStyle/>
          <a:p>
            <a:fld id="{00000000-1234-1234-1234-123412341234}" type="slidenum">
              <a:rPr lang="en-US" sz="975" smtClean="0">
                <a:solidFill>
                  <a:schemeClr val="dk2"/>
                </a:solidFill>
              </a:rPr>
              <a:pPr/>
              <a:t>‹#›</a:t>
            </a:fld>
            <a:endParaRPr lang="en-US" sz="975">
              <a:solidFill>
                <a:schemeClr val="dk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0095859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70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70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Text Placeholder 8"/>
          <p:cNvSpPr>
            <a:spLocks noGrp="1"/>
          </p:cNvSpPr>
          <p:nvPr>
            <p:ph type="body" sz="quarter" idx="10" hasCustomPrompt="1"/>
          </p:nvPr>
        </p:nvSpPr>
        <p:spPr>
          <a:xfrm>
            <a:off x="612629" y="787841"/>
            <a:ext cx="10972800" cy="639763"/>
          </a:xfrm>
        </p:spPr>
        <p:txBody>
          <a:bodyPr/>
          <a:lstStyle>
            <a:lvl1pPr marL="0" indent="0">
              <a:buNone/>
              <a:defRPr>
                <a:solidFill>
                  <a:srgbClr val="DF110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SimianText-Chimpanzee"/>
              </a:defRPr>
            </a:lvl1pPr>
            <a:lvl2pPr marL="342900" indent="0">
              <a:buNone/>
              <a:defRPr/>
            </a:lvl2pPr>
          </a:lstStyle>
          <a:p>
            <a:pPr lvl="0"/>
            <a:r>
              <a:rPr lang="en-US" dirty="0"/>
              <a:t>Click to edit Master Title</a:t>
            </a:r>
          </a:p>
        </p:txBody>
      </p:sp>
    </p:spTree>
    <p:extLst>
      <p:ext uri="{BB962C8B-B14F-4D97-AF65-F5344CB8AC3E}">
        <p14:creationId xmlns:p14="http://schemas.microsoft.com/office/powerpoint/2010/main" val="27903208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14652"/>
            <a:ext cx="12192000" cy="4572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" y="6334316"/>
            <a:ext cx="12192001" cy="65998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5"/>
            <a:ext cx="10058400" cy="704709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367329"/>
            <a:ext cx="10058400" cy="4501767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09607" y="6481860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 cap="all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Presentation name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733837" y="140009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88">
                <a:solidFill>
                  <a:schemeClr val="tx1"/>
                </a:solidFill>
              </a:defRPr>
            </a:lvl1pPr>
          </a:lstStyle>
          <a:p>
            <a:fld id="{8E8F0D75-EE19-4CF6-A81E-6DB9D5798B32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090983" y="1156731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" name="Picture 7">
            <a:extLst>
              <a:ext uri="{FF2B5EF4-FFF2-40B4-BE49-F238E27FC236}">
                <a16:creationId xmlns:a16="http://schemas.microsoft.com/office/drawing/2014/main" id="{564CEA80-FC3F-48C5-8C92-C8CBD7D1C82F}"/>
              </a:ext>
            </a:extLst>
          </p:cNvPr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10872" y="6464879"/>
            <a:ext cx="1874973" cy="351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46827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  <p:sldLayoutId id="2147483693" r:id="rId15"/>
    <p:sldLayoutId id="2147483694" r:id="rId16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685800" rtl="0" eaLnBrk="1" latinLnBrk="0" hangingPunct="1">
        <a:lnSpc>
          <a:spcPct val="85000"/>
        </a:lnSpc>
        <a:spcBef>
          <a:spcPct val="0"/>
        </a:spcBef>
        <a:buNone/>
        <a:defRPr sz="2700" kern="1200" spc="-38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68580" indent="-68580" algn="l" defTabSz="685800" rtl="0" eaLnBrk="1" latinLnBrk="0" hangingPunct="1">
        <a:lnSpc>
          <a:spcPct val="90000"/>
        </a:lnSpc>
        <a:spcBef>
          <a:spcPts val="900"/>
        </a:spcBef>
        <a:spcAft>
          <a:spcPts val="15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15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288036" indent="-13716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3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425196" indent="-13716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562356" indent="-13716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699516" indent="-13716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825000" indent="-17145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975000" indent="-17145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125000" indent="-17145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275000" indent="-171450" algn="l" defTabSz="685800" rtl="0" eaLnBrk="1" latinLnBrk="0" hangingPunct="1">
        <a:lnSpc>
          <a:spcPct val="90000"/>
        </a:lnSpc>
        <a:spcBef>
          <a:spcPts val="150"/>
        </a:spcBef>
        <a:spcAft>
          <a:spcPts val="300"/>
        </a:spcAft>
        <a:buClr>
          <a:schemeClr val="accent1"/>
        </a:buClr>
        <a:buFont typeface="Calibri" pitchFamily="34" charset="0"/>
        <a:buChar char="◦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/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/>
              <a:t>Assessing Stakeholder Alignment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387069536"/>
              </p:ext>
            </p:extLst>
          </p:nvPr>
        </p:nvGraphicFramePr>
        <p:xfrm>
          <a:off x="6034804" y="1432281"/>
          <a:ext cx="5075406" cy="397724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35" name="TextBox 34"/>
          <p:cNvSpPr txBox="1"/>
          <p:nvPr/>
        </p:nvSpPr>
        <p:spPr>
          <a:xfrm>
            <a:off x="854438" y="1766241"/>
            <a:ext cx="5021705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+mn-lt"/>
              </a:rPr>
              <a:t>Create a visual view of stakeholder alignment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sz="1600" dirty="0">
                <a:latin typeface="+mn-lt"/>
              </a:rPr>
              <a:t>Commitment – level of emotional buy in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sz="1600" dirty="0">
                <a:latin typeface="+mn-lt"/>
              </a:rPr>
              <a:t>Accountability – level of skin in the game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sz="1600" dirty="0">
                <a:latin typeface="+mn-lt"/>
              </a:rPr>
              <a:t>Size of bubble – level of influence in the organization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sz="1600" dirty="0">
                <a:latin typeface="+mn-lt"/>
              </a:rPr>
              <a:t>Color – functional organization</a:t>
            </a:r>
          </a:p>
          <a:p>
            <a:pPr marL="285750" indent="-285750">
              <a:buFont typeface="Arial" pitchFamily="34" charset="0"/>
              <a:buChar char="•"/>
            </a:pPr>
            <a:endParaRPr lang="en-US" sz="1600" dirty="0">
              <a:latin typeface="+mn-lt"/>
            </a:endParaRPr>
          </a:p>
          <a:p>
            <a:r>
              <a:rPr lang="en-US" sz="1600" dirty="0">
                <a:latin typeface="+mn-lt"/>
              </a:rPr>
              <a:t>Enables insight into a strategy to address alignment issues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sz="1600" dirty="0">
                <a:latin typeface="+mn-lt"/>
              </a:rPr>
              <a:t>Each quadrant implies certain behavior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en-US" sz="1600" dirty="0">
                <a:latin typeface="+mn-lt"/>
              </a:rPr>
              <a:t>Influential champions and cheerleaders can be recruited to help with alignment</a:t>
            </a:r>
          </a:p>
        </p:txBody>
      </p:sp>
      <p:grpSp>
        <p:nvGrpSpPr>
          <p:cNvPr id="39" name="Group 38"/>
          <p:cNvGrpSpPr/>
          <p:nvPr/>
        </p:nvGrpSpPr>
        <p:grpSpPr>
          <a:xfrm>
            <a:off x="6820165" y="5373624"/>
            <a:ext cx="4251119" cy="572620"/>
            <a:chOff x="4396754" y="5418594"/>
            <a:chExt cx="4251119" cy="572620"/>
          </a:xfrm>
        </p:grpSpPr>
        <p:grpSp>
          <p:nvGrpSpPr>
            <p:cNvPr id="21" name="Group 20"/>
            <p:cNvGrpSpPr/>
            <p:nvPr/>
          </p:nvGrpSpPr>
          <p:grpSpPr>
            <a:xfrm>
              <a:off x="4396754" y="5418595"/>
              <a:ext cx="765247" cy="276999"/>
              <a:chOff x="4957590" y="5144876"/>
              <a:chExt cx="765247" cy="276999"/>
            </a:xfrm>
          </p:grpSpPr>
          <p:sp>
            <p:nvSpPr>
              <p:cNvPr id="8" name="Oval 7"/>
              <p:cNvSpPr/>
              <p:nvPr/>
            </p:nvSpPr>
            <p:spPr>
              <a:xfrm>
                <a:off x="4957590" y="5199961"/>
                <a:ext cx="187287" cy="176270"/>
              </a:xfrm>
              <a:prstGeom prst="ellips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" name="TextBox 19"/>
              <p:cNvSpPr txBox="1"/>
              <p:nvPr/>
            </p:nvSpPr>
            <p:spPr>
              <a:xfrm>
                <a:off x="5155053" y="5144876"/>
                <a:ext cx="567784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200" dirty="0"/>
                  <a:t>Sales</a:t>
                </a:r>
              </a:p>
            </p:txBody>
          </p:sp>
        </p:grpSp>
        <p:grpSp>
          <p:nvGrpSpPr>
            <p:cNvPr id="22" name="Group 21"/>
            <p:cNvGrpSpPr/>
            <p:nvPr/>
          </p:nvGrpSpPr>
          <p:grpSpPr>
            <a:xfrm>
              <a:off x="4396754" y="5714215"/>
              <a:ext cx="1132334" cy="276999"/>
              <a:chOff x="4957590" y="5144876"/>
              <a:chExt cx="1132334" cy="276999"/>
            </a:xfrm>
          </p:grpSpPr>
          <p:sp>
            <p:nvSpPr>
              <p:cNvPr id="23" name="Oval 22"/>
              <p:cNvSpPr/>
              <p:nvPr/>
            </p:nvSpPr>
            <p:spPr>
              <a:xfrm>
                <a:off x="4957590" y="5199961"/>
                <a:ext cx="187287" cy="176270"/>
              </a:xfrm>
              <a:prstGeom prst="ellipse">
                <a:avLst/>
              </a:prstGeom>
              <a:solidFill>
                <a:srgbClr val="CC3300"/>
              </a:solidFill>
              <a:ln>
                <a:solidFill>
                  <a:schemeClr val="accent5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" name="TextBox 23"/>
              <p:cNvSpPr txBox="1"/>
              <p:nvPr/>
            </p:nvSpPr>
            <p:spPr>
              <a:xfrm>
                <a:off x="5155053" y="5144876"/>
                <a:ext cx="934871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200" dirty="0"/>
                  <a:t>Operations</a:t>
                </a:r>
              </a:p>
            </p:txBody>
          </p:sp>
        </p:grpSp>
        <p:grpSp>
          <p:nvGrpSpPr>
            <p:cNvPr id="26" name="Group 25"/>
            <p:cNvGrpSpPr/>
            <p:nvPr/>
          </p:nvGrpSpPr>
          <p:grpSpPr>
            <a:xfrm>
              <a:off x="5995470" y="5418594"/>
              <a:ext cx="1337519" cy="276999"/>
              <a:chOff x="4957590" y="5144876"/>
              <a:chExt cx="1337519" cy="276999"/>
            </a:xfrm>
          </p:grpSpPr>
          <p:sp>
            <p:nvSpPr>
              <p:cNvPr id="27" name="Oval 26"/>
              <p:cNvSpPr/>
              <p:nvPr/>
            </p:nvSpPr>
            <p:spPr>
              <a:xfrm>
                <a:off x="4957590" y="5199961"/>
                <a:ext cx="187287" cy="176270"/>
              </a:xfrm>
              <a:prstGeom prst="ellipse">
                <a:avLst/>
              </a:prstGeom>
              <a:solidFill>
                <a:srgbClr val="FF5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" name="TextBox 27"/>
              <p:cNvSpPr txBox="1"/>
              <p:nvPr/>
            </p:nvSpPr>
            <p:spPr>
              <a:xfrm>
                <a:off x="5155053" y="5144876"/>
                <a:ext cx="1140056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200" dirty="0"/>
                  <a:t>Exec Sponsor</a:t>
                </a:r>
              </a:p>
            </p:txBody>
          </p:sp>
        </p:grpSp>
        <p:grpSp>
          <p:nvGrpSpPr>
            <p:cNvPr id="29" name="Group 28"/>
            <p:cNvGrpSpPr/>
            <p:nvPr/>
          </p:nvGrpSpPr>
          <p:grpSpPr>
            <a:xfrm>
              <a:off x="5999118" y="5695064"/>
              <a:ext cx="1198058" cy="276999"/>
              <a:chOff x="4957590" y="5144876"/>
              <a:chExt cx="1198058" cy="276999"/>
            </a:xfrm>
          </p:grpSpPr>
          <p:sp>
            <p:nvSpPr>
              <p:cNvPr id="30" name="Oval 29"/>
              <p:cNvSpPr/>
              <p:nvPr/>
            </p:nvSpPr>
            <p:spPr>
              <a:xfrm>
                <a:off x="4957590" y="5199961"/>
                <a:ext cx="187287" cy="176270"/>
              </a:xfrm>
              <a:prstGeom prst="ellipse">
                <a:avLst/>
              </a:prstGeom>
              <a:solidFill>
                <a:srgbClr val="FFC000"/>
              </a:solidFill>
              <a:ln>
                <a:solidFill>
                  <a:schemeClr val="accent5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" name="TextBox 30"/>
              <p:cNvSpPr txBox="1"/>
              <p:nvPr/>
            </p:nvSpPr>
            <p:spPr>
              <a:xfrm>
                <a:off x="5155053" y="5144876"/>
                <a:ext cx="1000595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200" dirty="0"/>
                  <a:t>Engineering</a:t>
                </a:r>
              </a:p>
            </p:txBody>
          </p:sp>
        </p:grpSp>
        <p:grpSp>
          <p:nvGrpSpPr>
            <p:cNvPr id="36" name="Group 35"/>
            <p:cNvGrpSpPr/>
            <p:nvPr/>
          </p:nvGrpSpPr>
          <p:grpSpPr>
            <a:xfrm>
              <a:off x="7422565" y="5575715"/>
              <a:ext cx="1225308" cy="276999"/>
              <a:chOff x="4957590" y="5144876"/>
              <a:chExt cx="1225308" cy="276999"/>
            </a:xfrm>
          </p:grpSpPr>
          <p:sp>
            <p:nvSpPr>
              <p:cNvPr id="37" name="Oval 36"/>
              <p:cNvSpPr/>
              <p:nvPr/>
            </p:nvSpPr>
            <p:spPr>
              <a:xfrm>
                <a:off x="4957590" y="5199961"/>
                <a:ext cx="187287" cy="176270"/>
              </a:xfrm>
              <a:prstGeom prst="ellipse">
                <a:avLst/>
              </a:prstGeom>
              <a:solidFill>
                <a:schemeClr val="accent4"/>
              </a:solidFill>
              <a:ln>
                <a:solidFill>
                  <a:schemeClr val="accent4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" name="TextBox 37"/>
              <p:cNvSpPr txBox="1"/>
              <p:nvPr/>
            </p:nvSpPr>
            <p:spPr>
              <a:xfrm>
                <a:off x="5155053" y="5144876"/>
                <a:ext cx="1027845" cy="27699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200" dirty="0"/>
                  <a:t>Alliance Mgr</a:t>
                </a: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572047700"/>
      </p:ext>
    </p:extLst>
  </p:cSld>
  <p:clrMapOvr>
    <a:masterClrMapping/>
  </p:clrMapOvr>
</p:sld>
</file>

<file path=ppt/theme/theme1.xml><?xml version="1.0" encoding="utf-8"?>
<a:theme xmlns:a="http://schemas.openxmlformats.org/drawingml/2006/main" name="Retrospect">
  <a:themeElements>
    <a:clrScheme name="Custom 1">
      <a:dk1>
        <a:srgbClr val="000000"/>
      </a:dk1>
      <a:lt1>
        <a:srgbClr val="FFFFFF"/>
      </a:lt1>
      <a:dk2>
        <a:srgbClr val="7F7F7F"/>
      </a:dk2>
      <a:lt2>
        <a:srgbClr val="DF110C"/>
      </a:lt2>
      <a:accent1>
        <a:srgbClr val="3891A7"/>
      </a:accent1>
      <a:accent2>
        <a:srgbClr val="FFCC00"/>
      </a:accent2>
      <a:accent3>
        <a:srgbClr val="660066"/>
      </a:accent3>
      <a:accent4>
        <a:srgbClr val="475A8D"/>
      </a:accent4>
      <a:accent5>
        <a:srgbClr val="84AA33"/>
      </a:accent5>
      <a:accent6>
        <a:srgbClr val="990099"/>
      </a:accent6>
      <a:hlink>
        <a:srgbClr val="0070C0"/>
      </a:hlink>
      <a:folHlink>
        <a:srgbClr val="7030A0"/>
      </a:folHlink>
    </a:clrScheme>
    <a:fontScheme name="Retrospect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181</TotalTime>
  <Words>78</Words>
  <Application>Microsoft Office PowerPoint</Application>
  <PresentationFormat>Widescreen</PresentationFormat>
  <Paragraphs>22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SimianText-Chimpanzee</vt:lpstr>
      <vt:lpstr>Retrospect</vt:lpstr>
      <vt:lpstr>Assessing Stakeholder Alignment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Owner</dc:creator>
  <cp:lastModifiedBy>Norma</cp:lastModifiedBy>
  <cp:revision>17</cp:revision>
  <dcterms:created xsi:type="dcterms:W3CDTF">2006-08-16T00:00:00Z</dcterms:created>
  <dcterms:modified xsi:type="dcterms:W3CDTF">2018-08-11T22:16:20Z</dcterms:modified>
</cp:coreProperties>
</file>