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  <p:sldMasterId id="2147483735" r:id="rId2"/>
  </p:sldMasterIdLst>
  <p:notesMasterIdLst>
    <p:notesMasterId r:id="rId4"/>
  </p:notesMasterIdLst>
  <p:sldIdLst>
    <p:sldId id="265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54B97-173B-4695-936E-5619BE7C29DA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8626D-D6B0-470F-96E7-AA7E3BA4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1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an example of an agenda for Quarterly Business Review. </a:t>
            </a:r>
          </a:p>
          <a:p>
            <a:r>
              <a:rPr lang="en-US" dirty="0"/>
              <a:t>Typically this is high level review with executives on the progress of the alliance in achieve strategic goals and financial outcomes. </a:t>
            </a:r>
          </a:p>
          <a:p>
            <a:r>
              <a:rPr lang="en-US" dirty="0"/>
              <a:t>As this is an example, your QBR agenda would be different to reflect the goals and key issues within your partnership.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23ADA-0BE6-419A-A222-24F72A23E261}" type="slidenum">
              <a:rPr kumimoji="0" lang="en-US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8429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rgbClr val="6F6F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rgbClr val="6F6F6F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989B95-6F27-44C3-B49C-77AE456D2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3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6E4A8D1-4C6E-4949-B268-3D79A20A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8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124152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41426"/>
            <a:ext cx="12188825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9F1F75B-E655-4F43-B9C4-F615D4B1A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DC797E5-1F6C-413F-9872-68AC9679B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3650717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8">
    <p:bg>
      <p:bgPr>
        <a:solidFill>
          <a:srgbClr val="FFFFFF"/>
        </a:solidFill>
        <a:effectLst/>
      </p:bgPr>
    </p:bg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Shape 175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69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3">
    <p:bg>
      <p:bgPr>
        <a:solidFill>
          <a:srgbClr val="FFFFFF"/>
        </a:solidFill>
        <a:effectLst/>
      </p:bgPr>
    </p:bg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 txBox="1">
            <a:spLocks noGrp="1"/>
          </p:cNvSpPr>
          <p:nvPr>
            <p:ph type="ctrTitle"/>
          </p:nvPr>
        </p:nvSpPr>
        <p:spPr>
          <a:xfrm>
            <a:off x="431067" y="1030467"/>
            <a:ext cx="3605700" cy="4186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14" name="Shape 1614"/>
          <p:cNvSpPr txBox="1">
            <a:spLocks noGrp="1"/>
          </p:cNvSpPr>
          <p:nvPr>
            <p:ph type="sldNum" idx="12"/>
          </p:nvPr>
        </p:nvSpPr>
        <p:spPr>
          <a:xfrm>
            <a:off x="10822886" y="37868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000000-1234-1234-1234-123412341234}" type="slidenum">
              <a:rPr lang="en-US" sz="975" smtClean="0"/>
              <a:pPr/>
              <a:t>‹#›</a:t>
            </a:fld>
            <a:endParaRPr lang="en-US" sz="975"/>
          </a:p>
        </p:txBody>
      </p:sp>
    </p:spTree>
    <p:extLst>
      <p:ext uri="{BB962C8B-B14F-4D97-AF65-F5344CB8AC3E}">
        <p14:creationId xmlns:p14="http://schemas.microsoft.com/office/powerpoint/2010/main" val="2096683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5">
    <p:bg>
      <p:bgPr>
        <a:solidFill>
          <a:srgbClr val="FFFFFF"/>
        </a:solidFill>
        <a:effectLst/>
      </p:bgPr>
    </p:bg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Shape 1748"/>
          <p:cNvSpPr txBox="1">
            <a:spLocks noGrp="1"/>
          </p:cNvSpPr>
          <p:nvPr>
            <p:ph type="title"/>
          </p:nvPr>
        </p:nvSpPr>
        <p:spPr>
          <a:xfrm>
            <a:off x="468801" y="3649133"/>
            <a:ext cx="5330100" cy="1852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49" name="Shape 1749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489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1 - Blue">
    <p:bg>
      <p:bgPr>
        <a:solidFill>
          <a:srgbClr val="FFFFFF"/>
        </a:solidFill>
        <a:effectLst/>
      </p:bgPr>
    </p:bg>
    <p:spTree>
      <p:nvGrpSpPr>
        <p:cNvPr id="1" name="Shape 4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2" name="Shape 4662"/>
          <p:cNvSpPr txBox="1">
            <a:spLocks noGrp="1"/>
          </p:cNvSpPr>
          <p:nvPr>
            <p:ph type="title"/>
          </p:nvPr>
        </p:nvSpPr>
        <p:spPr>
          <a:xfrm>
            <a:off x="398134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63" name="Shape 4663"/>
          <p:cNvSpPr txBox="1">
            <a:spLocks noGrp="1"/>
          </p:cNvSpPr>
          <p:nvPr>
            <p:ph type="title" idx="2"/>
          </p:nvPr>
        </p:nvSpPr>
        <p:spPr>
          <a:xfrm>
            <a:off x="398134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30534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3 - Yellow">
    <p:bg>
      <p:bgPr>
        <a:solidFill>
          <a:srgbClr val="FFFFFF"/>
        </a:solidFill>
        <a:effectLst/>
      </p:bgPr>
    </p:bg>
    <p:spTree>
      <p:nvGrpSpPr>
        <p:cNvPr id="1" name="Shape 4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" name="Shape 4723"/>
          <p:cNvSpPr txBox="1">
            <a:spLocks noGrp="1"/>
          </p:cNvSpPr>
          <p:nvPr>
            <p:ph type="title"/>
          </p:nvPr>
        </p:nvSpPr>
        <p:spPr>
          <a:xfrm>
            <a:off x="398134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724" name="Shape 4724"/>
          <p:cNvSpPr txBox="1">
            <a:spLocks noGrp="1"/>
          </p:cNvSpPr>
          <p:nvPr>
            <p:ph type="title" idx="2"/>
          </p:nvPr>
        </p:nvSpPr>
        <p:spPr>
          <a:xfrm>
            <a:off x="398134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53599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864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7"/>
            <a:ext cx="10972800" cy="639763"/>
          </a:xfr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82008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8A9709-5BC9-40EF-92E9-B5D10899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3802076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7"/>
            <a:ext cx="10972800" cy="639763"/>
          </a:xfr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74346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rgbClr val="6F6F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rgbClr val="6F6F6F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4A89578-08F4-46E1-B501-D20CCCC22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16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8A9709-5BC9-40EF-92E9-B5D10899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4747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192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44238"/>
            <a:ext cx="4937760" cy="44248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44239"/>
            <a:ext cx="4937760" cy="44248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B8DDBA-40EE-4EF4-BB88-6C1BF4DB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80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8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716D0C-F51E-4E7B-A410-351E8736D9E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47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64C52B-2AC9-4BE9-9402-6C337E3A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53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944" y="286603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5145450" y="11567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1763" y="1465263"/>
            <a:ext cx="6080125" cy="46164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5155894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1840A7-CE7E-4CE8-8FB7-5B88E8A25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9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7C1119-5D6D-4275-8B57-2C49889D3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21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277" y="1788049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25389" y="1015849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900">
                <a:solidFill>
                  <a:srgbClr val="6F6F6F"/>
                </a:solidFill>
              </a:defRPr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4296579" y="1630497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E3D0710-FD28-425B-9CEB-FC627B963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43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737F582-B853-4C4C-A8E6-4BEB5AEAB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39225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AD16E6-84F4-4FF9-8214-2669C6ED7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5102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08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6192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44238"/>
            <a:ext cx="4937760" cy="44248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44239"/>
            <a:ext cx="4937760" cy="44248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B8DDBA-40EE-4EF4-BB88-6C1BF4DB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30049043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CA6F5F-CA9D-4045-A2F0-6743EEBC9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874" y="6300200"/>
            <a:ext cx="1871634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98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41426"/>
            <a:ext cx="12188825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8364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DC797E5-1F6C-413F-9872-68AC9679B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80951D-A887-4519-80DB-6825469BB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986" y="6395604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3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0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8">
    <p:bg>
      <p:bgPr>
        <a:solidFill>
          <a:srgbClr val="FFFFFF"/>
        </a:solidFill>
        <a:effectLst/>
      </p:bgPr>
    </p:bg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Shape 1758"/>
          <p:cNvSpPr txBox="1">
            <a:spLocks noGrp="1"/>
          </p:cNvSpPr>
          <p:nvPr>
            <p:ph type="sldNum" idx="12"/>
          </p:nvPr>
        </p:nvSpPr>
        <p:spPr>
          <a:xfrm>
            <a:off x="10908683" y="2740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1572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3">
    <p:bg>
      <p:bgPr>
        <a:solidFill>
          <a:srgbClr val="FFFFFF"/>
        </a:solidFill>
        <a:effectLst/>
      </p:bgPr>
    </p:bg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 txBox="1">
            <a:spLocks noGrp="1"/>
          </p:cNvSpPr>
          <p:nvPr>
            <p:ph type="ctrTitle"/>
          </p:nvPr>
        </p:nvSpPr>
        <p:spPr>
          <a:xfrm>
            <a:off x="7552303" y="1487667"/>
            <a:ext cx="3605700" cy="3112042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14" name="Shape 1614"/>
          <p:cNvSpPr txBox="1">
            <a:spLocks noGrp="1"/>
          </p:cNvSpPr>
          <p:nvPr>
            <p:ph type="sldNum" idx="12"/>
          </p:nvPr>
        </p:nvSpPr>
        <p:spPr>
          <a:xfrm>
            <a:off x="10822885" y="37868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000000-1234-1234-1234-123412341234}" type="slidenum">
              <a:rPr lang="en-US" sz="975" smtClean="0"/>
              <a:pPr/>
              <a:t>‹#›</a:t>
            </a:fld>
            <a:endParaRPr lang="en-US" sz="975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84D13B6-8B78-4B29-9B36-393163956B3E}"/>
              </a:ext>
            </a:extLst>
          </p:cNvPr>
          <p:cNvCxnSpPr/>
          <p:nvPr/>
        </p:nvCxnSpPr>
        <p:spPr>
          <a:xfrm>
            <a:off x="7550727" y="4807527"/>
            <a:ext cx="367145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3048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5">
    <p:bg>
      <p:bgPr>
        <a:solidFill>
          <a:srgbClr val="FFFFFF"/>
        </a:solidFill>
        <a:effectLst/>
      </p:bgPr>
    </p:bg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Shape 1748"/>
          <p:cNvSpPr txBox="1">
            <a:spLocks noGrp="1"/>
          </p:cNvSpPr>
          <p:nvPr>
            <p:ph type="title"/>
          </p:nvPr>
        </p:nvSpPr>
        <p:spPr>
          <a:xfrm>
            <a:off x="468800" y="3649133"/>
            <a:ext cx="7054218" cy="1852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49" name="Shape 17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225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420484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98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716D0C-F51E-4E7B-A410-351E8736D9E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1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64C52B-2AC9-4BE9-9402-6C337E3A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946" y="286605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5145451" y="11567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1764" y="1465263"/>
            <a:ext cx="6080125" cy="46164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2"/>
            <a:ext cx="5155895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8143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374539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278" y="1788049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25389" y="1015849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342900" lvl="0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425">
                <a:solidFill>
                  <a:srgbClr val="6F6F6F"/>
                </a:solidFill>
              </a:defRPr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4296579" y="1630499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2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299ED92-C1AE-4E9D-8468-32451D37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737F582-B853-4C4C-A8E6-4BEB5AEAB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39225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279755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14652"/>
            <a:ext cx="12192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67329"/>
            <a:ext cx="10058400" cy="4501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07" y="6481860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33837" y="14000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0983" y="11567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73C0B1C-A7A0-419A-8BAF-B4028BD00EF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51"/>
            <a:ext cx="1618708" cy="35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5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14" r:id="rId18"/>
    <p:sldLayoutId id="2147483715" r:id="rId19"/>
    <p:sldLayoutId id="2147483716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14652"/>
            <a:ext cx="12192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67327"/>
            <a:ext cx="10058400" cy="4501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07" y="6481858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Dell Alliance skills Mastery – Joint Partner business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33835" y="14000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0982" y="11567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564CEA80-FC3F-48C5-8C92-C8CBD7D1C82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871" y="6464879"/>
            <a:ext cx="1874973" cy="3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6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889442" y="1157288"/>
            <a:ext cx="3402012" cy="26035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000" spc="-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Quarterly Business Review Agenda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75300251"/>
              </p:ext>
            </p:extLst>
          </p:nvPr>
        </p:nvGraphicFramePr>
        <p:xfrm>
          <a:off x="748145" y="346075"/>
          <a:ext cx="6556075" cy="5742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014">
                  <a:extLst>
                    <a:ext uri="{9D8B030D-6E8A-4147-A177-3AD203B41FA5}">
                      <a16:colId xmlns:a16="http://schemas.microsoft.com/office/drawing/2014/main" val="2209890676"/>
                    </a:ext>
                  </a:extLst>
                </a:gridCol>
                <a:gridCol w="2063622">
                  <a:extLst>
                    <a:ext uri="{9D8B030D-6E8A-4147-A177-3AD203B41FA5}">
                      <a16:colId xmlns:a16="http://schemas.microsoft.com/office/drawing/2014/main" val="356233886"/>
                    </a:ext>
                  </a:extLst>
                </a:gridCol>
                <a:gridCol w="2181439">
                  <a:extLst>
                    <a:ext uri="{9D8B030D-6E8A-4147-A177-3AD203B41FA5}">
                      <a16:colId xmlns:a16="http://schemas.microsoft.com/office/drawing/2014/main" val="2918073207"/>
                    </a:ext>
                  </a:extLst>
                </a:gridCol>
              </a:tblGrid>
              <a:tr h="23484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094960"/>
                  </a:ext>
                </a:extLst>
              </a:tr>
              <a:tr h="1235028">
                <a:tc>
                  <a:txBody>
                    <a:bodyPr/>
                    <a:lstStyle/>
                    <a:p>
                      <a:r>
                        <a:rPr lang="en-US" sz="2000"/>
                        <a:t>Attendees</a:t>
                      </a:r>
                    </a:p>
                  </a:txBody>
                  <a:tcPr marL="79274" marR="79274" marT="39637" marB="39637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+mn-lt"/>
                          <a:ea typeface="Microsoft JhengHei" panose="020B0604030504040204" pitchFamily="34" charset="-120"/>
                        </a:rPr>
                        <a:t>Partner</a:t>
                      </a:r>
                      <a:r>
                        <a:rPr lang="en-US" sz="2000" baseline="0">
                          <a:latin typeface="+mn-lt"/>
                          <a:ea typeface="Microsoft JhengHei" panose="020B0604030504040204" pitchFamily="34" charset="-120"/>
                        </a:rPr>
                        <a:t> Host</a:t>
                      </a:r>
                    </a:p>
                    <a:p>
                      <a:r>
                        <a:rPr lang="en-US" sz="1200" baseline="0"/>
                        <a:t>Executive sponsor</a:t>
                      </a:r>
                    </a:p>
                    <a:p>
                      <a:r>
                        <a:rPr lang="en-US" sz="1200" baseline="0"/>
                        <a:t>Alliance Leader</a:t>
                      </a:r>
                    </a:p>
                    <a:p>
                      <a:r>
                        <a:rPr lang="en-US" sz="1200" baseline="0"/>
                        <a:t>Technical Leader</a:t>
                      </a:r>
                    </a:p>
                    <a:p>
                      <a:r>
                        <a:rPr lang="en-US" sz="1200" baseline="0"/>
                        <a:t>Marketing Lead</a:t>
                      </a:r>
                    </a:p>
                    <a:p>
                      <a:r>
                        <a:rPr lang="en-US" sz="1200" baseline="0"/>
                        <a:t>Sales/Business Dev</a:t>
                      </a:r>
                      <a:endParaRPr lang="en-US" sz="1200"/>
                    </a:p>
                  </a:txBody>
                  <a:tcPr marL="79274" marR="79274" marT="39637" marB="39637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Partner</a:t>
                      </a:r>
                      <a:r>
                        <a:rPr lang="en-US" sz="2000" baseline="0" dirty="0"/>
                        <a:t> Guest</a:t>
                      </a:r>
                    </a:p>
                    <a:p>
                      <a:r>
                        <a:rPr lang="en-US" sz="1200" baseline="0" dirty="0"/>
                        <a:t>Executive sponsor</a:t>
                      </a:r>
                    </a:p>
                    <a:p>
                      <a:r>
                        <a:rPr lang="en-US" sz="1200" baseline="0" dirty="0"/>
                        <a:t>Alliance Leader</a:t>
                      </a:r>
                    </a:p>
                    <a:p>
                      <a:r>
                        <a:rPr lang="en-US" sz="1200" baseline="0" dirty="0"/>
                        <a:t>Technical Leader</a:t>
                      </a:r>
                    </a:p>
                    <a:p>
                      <a:r>
                        <a:rPr lang="en-US" sz="1200" baseline="0" dirty="0"/>
                        <a:t>Marketing Lead</a:t>
                      </a:r>
                    </a:p>
                    <a:p>
                      <a:r>
                        <a:rPr lang="en-US" sz="1200" baseline="0" dirty="0"/>
                        <a:t>Sales/Business Dev</a:t>
                      </a:r>
                      <a:endParaRPr lang="en-US" sz="1200" dirty="0"/>
                    </a:p>
                  </a:txBody>
                  <a:tcPr marL="79274" marR="79274" marT="39637" marB="39637"/>
                </a:tc>
                <a:extLst>
                  <a:ext uri="{0D108BD9-81ED-4DB2-BD59-A6C34878D82A}">
                    <a16:rowId xmlns:a16="http://schemas.microsoft.com/office/drawing/2014/main" val="3538199282"/>
                  </a:ext>
                </a:extLst>
              </a:tr>
              <a:tr h="597233">
                <a:tc>
                  <a:txBody>
                    <a:bodyPr/>
                    <a:lstStyle/>
                    <a:p>
                      <a:r>
                        <a:rPr lang="en-US" sz="1600" dirty="0"/>
                        <a:t>Business Objectives</a:t>
                      </a:r>
                    </a:p>
                    <a:p>
                      <a:r>
                        <a:rPr lang="en-US" sz="1400" i="1" dirty="0"/>
                        <a:t>&lt;Presenter</a:t>
                      </a:r>
                      <a:r>
                        <a:rPr lang="en-US" sz="1400" i="1" baseline="0" dirty="0"/>
                        <a:t> name&gt;</a:t>
                      </a:r>
                      <a:endParaRPr lang="en-US" sz="1400" i="1" dirty="0"/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Market Share Gain/Position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Technology Adoption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Revenue Targets</a:t>
                      </a:r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694030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r>
                        <a:rPr lang="en-US" sz="1600" dirty="0"/>
                        <a:t>Financials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&lt;Presenter</a:t>
                      </a:r>
                      <a:r>
                        <a:rPr lang="en-US" sz="1400" i="1" baseline="0" dirty="0"/>
                        <a:t> name&gt;</a:t>
                      </a:r>
                      <a:endParaRPr lang="en-US" sz="1400" i="1" dirty="0"/>
                    </a:p>
                    <a:p>
                      <a:endParaRPr lang="en-US" sz="1600" dirty="0"/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Revenue by Quarter and Year to date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Pipeline by Quarter and Fiscal Year forecast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Budget/Expenses</a:t>
                      </a:r>
                      <a:endParaRPr lang="en-US" sz="1200" baseline="0" dirty="0"/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Profitability/ROI</a:t>
                      </a:r>
                      <a:endParaRPr lang="en-US" sz="1200" dirty="0"/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941228"/>
                  </a:ext>
                </a:extLst>
              </a:tr>
              <a:tr h="559344">
                <a:tc>
                  <a:txBody>
                    <a:bodyPr/>
                    <a:lstStyle/>
                    <a:p>
                      <a:r>
                        <a:rPr lang="en-US" sz="1600" dirty="0"/>
                        <a:t>Opportunities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&lt;Presenter</a:t>
                      </a:r>
                      <a:r>
                        <a:rPr lang="en-US" sz="1400" i="1" baseline="0" dirty="0"/>
                        <a:t> name&gt;</a:t>
                      </a:r>
                      <a:endParaRPr lang="en-US" sz="1400" i="1" dirty="0"/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Top Ten opportunities and status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Top New accounts and deployment status</a:t>
                      </a:r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047235"/>
                  </a:ext>
                </a:extLst>
              </a:tr>
              <a:tr h="7300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Solution Development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&lt;Presenter</a:t>
                      </a:r>
                      <a:r>
                        <a:rPr lang="en-US" sz="1400" i="1" baseline="0" dirty="0"/>
                        <a:t> name&gt;</a:t>
                      </a:r>
                      <a:endParaRPr lang="en-US" sz="1400" i="1" dirty="0"/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Current solution portfolio performance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Status of solutions</a:t>
                      </a:r>
                      <a:r>
                        <a:rPr lang="en-US" sz="1200" baseline="0" dirty="0"/>
                        <a:t> in development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New Solution Proposal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31188"/>
                  </a:ext>
                </a:extLst>
              </a:tr>
              <a:tr h="597233">
                <a:tc>
                  <a:txBody>
                    <a:bodyPr/>
                    <a:lstStyle/>
                    <a:p>
                      <a:r>
                        <a:rPr lang="en-US" sz="1600" dirty="0"/>
                        <a:t>Marketing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&lt;Presenter</a:t>
                      </a:r>
                      <a:r>
                        <a:rPr lang="en-US" sz="1400" i="1" baseline="0" dirty="0"/>
                        <a:t> name&gt;</a:t>
                      </a:r>
                      <a:endParaRPr lang="en-US" sz="1400" i="1" dirty="0"/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/>
                        <a:t>Campaign plans and past performance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/>
                        <a:t>Funnel Analytics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/>
                        <a:t>New market opportunities</a:t>
                      </a:r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692477"/>
                  </a:ext>
                </a:extLst>
              </a:tr>
              <a:tr h="533450">
                <a:tc>
                  <a:txBody>
                    <a:bodyPr/>
                    <a:lstStyle/>
                    <a:p>
                      <a:r>
                        <a:rPr lang="en-US" sz="1400" dirty="0"/>
                        <a:t>Relationship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&lt;Presenter</a:t>
                      </a:r>
                      <a:r>
                        <a:rPr lang="en-US" sz="1400" i="1" baseline="0" dirty="0"/>
                        <a:t> name&gt;</a:t>
                      </a:r>
                      <a:endParaRPr lang="en-US" sz="1400" i="1" dirty="0"/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Team Engagement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Escalations/Resolutions</a:t>
                      </a:r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03239"/>
                  </a:ext>
                </a:extLst>
              </a:tr>
              <a:tr h="300399">
                <a:tc>
                  <a:txBody>
                    <a:bodyPr/>
                    <a:lstStyle/>
                    <a:p>
                      <a:r>
                        <a:rPr lang="en-US" sz="1400" dirty="0"/>
                        <a:t>Issues</a:t>
                      </a:r>
                    </a:p>
                  </a:txBody>
                  <a:tcPr marL="79274" marR="79274" marT="39637" marB="39637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Decisions</a:t>
                      </a:r>
                      <a:r>
                        <a:rPr lang="en-US" sz="1200" baseline="0" dirty="0"/>
                        <a:t> required of the Governance Board</a:t>
                      </a:r>
                      <a:endParaRPr lang="en-US" sz="1200" dirty="0"/>
                    </a:p>
                  </a:txBody>
                  <a:tcPr marL="79274" marR="79274" marT="39637" marB="396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10489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7BD7A88-3E3F-4A8C-AA48-AB31A9260514}"/>
              </a:ext>
            </a:extLst>
          </p:cNvPr>
          <p:cNvCxnSpPr/>
          <p:nvPr/>
        </p:nvCxnSpPr>
        <p:spPr>
          <a:xfrm>
            <a:off x="7919049" y="3916392"/>
            <a:ext cx="338155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0955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PhoenixCG">
      <a:dk1>
        <a:srgbClr val="3F3F3F"/>
      </a:dk1>
      <a:lt1>
        <a:srgbClr val="FFFFFF"/>
      </a:lt1>
      <a:dk2>
        <a:srgbClr val="000000"/>
      </a:dk2>
      <a:lt2>
        <a:srgbClr val="E7DEC9"/>
      </a:lt2>
      <a:accent1>
        <a:srgbClr val="3891A7"/>
      </a:accent1>
      <a:accent2>
        <a:srgbClr val="FFCC00"/>
      </a:accent2>
      <a:accent3>
        <a:srgbClr val="DF110C"/>
      </a:accent3>
      <a:accent4>
        <a:srgbClr val="475A8D"/>
      </a:accent4>
      <a:accent5>
        <a:srgbClr val="84AA33"/>
      </a:accent5>
      <a:accent6>
        <a:srgbClr val="990099"/>
      </a:accent6>
      <a:hlink>
        <a:srgbClr val="0070C0"/>
      </a:hlink>
      <a:folHlink>
        <a:srgbClr val="7030A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Retrospect">
  <a:themeElements>
    <a:clrScheme name="PhoenixCG">
      <a:dk1>
        <a:srgbClr val="3F3F3F"/>
      </a:dk1>
      <a:lt1>
        <a:srgbClr val="FFFFFF"/>
      </a:lt1>
      <a:dk2>
        <a:srgbClr val="000000"/>
      </a:dk2>
      <a:lt2>
        <a:srgbClr val="E7DEC9"/>
      </a:lt2>
      <a:accent1>
        <a:srgbClr val="3891A7"/>
      </a:accent1>
      <a:accent2>
        <a:srgbClr val="FFCC00"/>
      </a:accent2>
      <a:accent3>
        <a:srgbClr val="DF110C"/>
      </a:accent3>
      <a:accent4>
        <a:srgbClr val="475A8D"/>
      </a:accent4>
      <a:accent5>
        <a:srgbClr val="84AA33"/>
      </a:accent5>
      <a:accent6>
        <a:srgbClr val="990099"/>
      </a:accent6>
      <a:hlink>
        <a:srgbClr val="0070C0"/>
      </a:hlink>
      <a:folHlink>
        <a:srgbClr val="7030A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198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Microsoft JhengHei</vt:lpstr>
      <vt:lpstr>Arial</vt:lpstr>
      <vt:lpstr>Calibri</vt:lpstr>
      <vt:lpstr>Calibri Light</vt:lpstr>
      <vt:lpstr>Roboto</vt:lpstr>
      <vt:lpstr>SimianText-Chimpanzee</vt:lpstr>
      <vt:lpstr>Wingdings</vt:lpstr>
      <vt:lpstr>Retrospect</vt:lpstr>
      <vt:lpstr>1_Retrospect</vt:lpstr>
      <vt:lpstr>Sample Quarterly Business Review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Quarterly Business Review Agenda</dc:title>
  <dc:creator>Norma</dc:creator>
  <cp:lastModifiedBy>Norma</cp:lastModifiedBy>
  <cp:revision>2</cp:revision>
  <dcterms:created xsi:type="dcterms:W3CDTF">2018-08-11T21:34:37Z</dcterms:created>
  <dcterms:modified xsi:type="dcterms:W3CDTF">2018-08-11T21:59:56Z</dcterms:modified>
</cp:coreProperties>
</file>