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69" d="100"/>
          <a:sy n="69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54B97-173B-4695-936E-5619BE7C29DA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8626D-D6B0-470F-96E7-AA7E3BA4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1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tool, to help guide the Build, Buy, or Partner decision.  The more ‘yeses’ in the column, the more that column indicates the appropriate strategy. </a:t>
            </a:r>
          </a:p>
          <a:p>
            <a:r>
              <a:rPr lang="en-US" dirty="0"/>
              <a:t>This also provides a frame work within to conduct the due diligence.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23ADA-0BE6-419A-A222-24F72A23E261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294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rgbClr val="6F6F6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rgbClr val="6F6F6F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4A89578-08F4-46E1-B501-D20CCCC22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3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7819" y="636221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CA6F5F-CA9D-4045-A2F0-6743EEBC9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874" y="6300200"/>
            <a:ext cx="1871634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1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41426"/>
            <a:ext cx="12188825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3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8364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DC797E5-1F6C-413F-9872-68AC9679B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80951D-A887-4519-80DB-6825469BB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986" y="639560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72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91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8">
    <p:bg>
      <p:bgPr>
        <a:solidFill>
          <a:srgbClr val="FFFFFF"/>
        </a:solidFill>
        <a:effectLst/>
      </p:bgPr>
    </p:bg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Shape 1758"/>
          <p:cNvSpPr txBox="1">
            <a:spLocks noGrp="1"/>
          </p:cNvSpPr>
          <p:nvPr>
            <p:ph type="sldNum" idx="12"/>
          </p:nvPr>
        </p:nvSpPr>
        <p:spPr>
          <a:xfrm>
            <a:off x="10908683" y="2740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22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3">
    <p:bg>
      <p:bgPr>
        <a:solidFill>
          <a:srgbClr val="FFFFFF"/>
        </a:solidFill>
        <a:effectLst/>
      </p:bgPr>
    </p:bg>
    <p:spTree>
      <p:nvGrpSpPr>
        <p:cNvPr id="1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Shape 1613"/>
          <p:cNvSpPr txBox="1">
            <a:spLocks noGrp="1"/>
          </p:cNvSpPr>
          <p:nvPr>
            <p:ph type="ctrTitle"/>
          </p:nvPr>
        </p:nvSpPr>
        <p:spPr>
          <a:xfrm>
            <a:off x="7552303" y="1487667"/>
            <a:ext cx="3605700" cy="3112042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14" name="Shape 1614"/>
          <p:cNvSpPr txBox="1">
            <a:spLocks noGrp="1"/>
          </p:cNvSpPr>
          <p:nvPr>
            <p:ph type="sldNum" idx="12"/>
          </p:nvPr>
        </p:nvSpPr>
        <p:spPr>
          <a:xfrm>
            <a:off x="10822885" y="37868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84D13B6-8B78-4B29-9B36-393163956B3E}"/>
              </a:ext>
            </a:extLst>
          </p:cNvPr>
          <p:cNvCxnSpPr/>
          <p:nvPr/>
        </p:nvCxnSpPr>
        <p:spPr>
          <a:xfrm>
            <a:off x="7550727" y="4807527"/>
            <a:ext cx="367145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45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5">
    <p:bg>
      <p:bgPr>
        <a:solidFill>
          <a:srgbClr val="FFFFFF"/>
        </a:solidFill>
        <a:effectLst/>
      </p:bgPr>
    </p:bg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Shape 1748"/>
          <p:cNvSpPr txBox="1">
            <a:spLocks noGrp="1"/>
          </p:cNvSpPr>
          <p:nvPr>
            <p:ph type="title"/>
          </p:nvPr>
        </p:nvSpPr>
        <p:spPr>
          <a:xfrm>
            <a:off x="468800" y="3649133"/>
            <a:ext cx="7054218" cy="1852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49" name="Shape 17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0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9"/>
            <a:ext cx="10972800" cy="639763"/>
          </a:xfr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13328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7"/>
            <a:ext cx="10972800" cy="639763"/>
          </a:xfr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70026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8A9709-5BC9-40EF-92E9-B5D10899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389214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192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444238"/>
            <a:ext cx="4937760" cy="44248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44239"/>
            <a:ext cx="4937760" cy="44248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EB8DDBA-40EE-4EF4-BB88-6C1BF4DBF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213732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87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9716D0C-F51E-4E7B-A410-351E8736D9E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6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64C52B-2AC9-4BE9-9402-6C337E3A7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67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944" y="286603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5145450" y="1156731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11763" y="1465263"/>
            <a:ext cx="6080125" cy="46164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5155894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1840A7-CE7E-4CE8-8FB7-5B88E8A25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4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7C1119-5D6D-4275-8B57-2C49889D3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19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277" y="1788049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825389" y="1015849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900">
                <a:solidFill>
                  <a:srgbClr val="6F6F6F"/>
                </a:solidFill>
              </a:defRPr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4296579" y="1630497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E3D0710-FD28-425B-9CEB-FC627B963A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1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737F582-B853-4C4C-A8E6-4BEB5AEAB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39225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AD16E6-84F4-4FF9-8214-2669C6ED7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2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14652"/>
            <a:ext cx="12192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67327"/>
            <a:ext cx="10058400" cy="45017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07" y="6481858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33835" y="14000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7D05F7EF-9DFA-4A34-B81F-064A243DD02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0982" y="115673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564CEA80-FC3F-48C5-8C92-C8CBD7D1C82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64879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88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8797636" y="1634836"/>
            <a:ext cx="3394364" cy="1565564"/>
          </a:xfrm>
        </p:spPr>
        <p:txBody>
          <a:bodyPr>
            <a:normAutofit/>
          </a:bodyPr>
          <a:lstStyle/>
          <a:p>
            <a:r>
              <a:rPr lang="en-US" sz="3600" dirty="0"/>
              <a:t>Build, Buy, Partner Analysis Check List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886833"/>
              </p:ext>
            </p:extLst>
          </p:nvPr>
        </p:nvGraphicFramePr>
        <p:xfrm>
          <a:off x="318254" y="657691"/>
          <a:ext cx="8382000" cy="5265667"/>
        </p:xfrm>
        <a:graphic>
          <a:graphicData uri="http://schemas.openxmlformats.org/drawingml/2006/table">
            <a:tbl>
              <a:tblPr firstRow="1"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Objective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Questions to Ask: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Build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Buy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Partner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01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Maintain Leadership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Are you a pioneer in this market space? i.e. no one to buy or partner?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 have the resources to execute faster than competitors?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872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 need to maintain a leadership position through internal capabilities?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016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Protect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Core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Is the sought capability core to your business?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 you need to own the IP?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Are you dependent upon patentable technology?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 you lack  the internal expertise?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Are customers are looking for best of breed solutions?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713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Are you targeting niches in your market?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Yes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016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Time to Market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 you lack the time to execute a build during the window of opportuntiy?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Is time to market critical?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Are seeking quick entry into a new capability or market?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 you want to leap  frog by capturing external innovation?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 you wish to avoid time and complexity of integration of an M&amp;A?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016">
                <a:tc row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Reduce</a:t>
                      </a:r>
                      <a:r>
                        <a:rPr lang="en-US" sz="1200" u="none" strike="noStrike" baseline="0" dirty="0">
                          <a:effectLst/>
                        </a:rPr>
                        <a:t> R</a:t>
                      </a:r>
                      <a:r>
                        <a:rPr lang="en-US" sz="1200" u="none" strike="noStrike" dirty="0">
                          <a:effectLst/>
                        </a:rPr>
                        <a:t>isk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 you feel the best way to manage risk is to own all of it?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3268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Is the market consolidating such that partners of choice are acquisition targets of your competitors?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Is  acquiring proven capabilities  important?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Is this a volatile or dynamic market?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Are there emerging standards but no clear 'winner'?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 you want to share risk to mitigate exposure?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 you want to strategically hedge your bets with multiple options?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Is this a volatile or dynamic market?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601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Conserve</a:t>
                      </a:r>
                    </a:p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Resources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Are you cash constrained?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6016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Are you resource constrained? (managerial, technical, facilities?)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7500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What does the cost/benefit model predict? Include the cost of time and risk.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?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?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?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1" marR="5841" marT="58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3891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104816-FC12-4DB7-BDA1-6FA6F89C102C}"/>
              </a:ext>
            </a:extLst>
          </p:cNvPr>
          <p:cNvCxnSpPr/>
          <p:nvPr/>
        </p:nvCxnSpPr>
        <p:spPr>
          <a:xfrm>
            <a:off x="8853055" y="3269673"/>
            <a:ext cx="297872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3205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PhoenixCG">
      <a:dk1>
        <a:srgbClr val="3F3F3F"/>
      </a:dk1>
      <a:lt1>
        <a:srgbClr val="FFFFFF"/>
      </a:lt1>
      <a:dk2>
        <a:srgbClr val="000000"/>
      </a:dk2>
      <a:lt2>
        <a:srgbClr val="E7DEC9"/>
      </a:lt2>
      <a:accent1>
        <a:srgbClr val="3891A7"/>
      </a:accent1>
      <a:accent2>
        <a:srgbClr val="FFCC00"/>
      </a:accent2>
      <a:accent3>
        <a:srgbClr val="DF110C"/>
      </a:accent3>
      <a:accent4>
        <a:srgbClr val="475A8D"/>
      </a:accent4>
      <a:accent5>
        <a:srgbClr val="84AA33"/>
      </a:accent5>
      <a:accent6>
        <a:srgbClr val="990099"/>
      </a:accent6>
      <a:hlink>
        <a:srgbClr val="0070C0"/>
      </a:hlink>
      <a:folHlink>
        <a:srgbClr val="7030A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Ladder of Trust</Template>
  <TotalTime>3</TotalTime>
  <Words>383</Words>
  <Application>Microsoft Office PowerPoint</Application>
  <PresentationFormat>Widescreen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SimianText-Chimpanzee</vt:lpstr>
      <vt:lpstr>Verdana</vt:lpstr>
      <vt:lpstr>Retrospect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Norma</dc:creator>
  <cp:lastModifiedBy>Norma</cp:lastModifiedBy>
  <cp:revision>2</cp:revision>
  <dcterms:created xsi:type="dcterms:W3CDTF">2016-07-11T17:40:58Z</dcterms:created>
  <dcterms:modified xsi:type="dcterms:W3CDTF">2018-08-11T22:11:34Z</dcterms:modified>
</cp:coreProperties>
</file>